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62" r:id="rId2"/>
  </p:sldMasterIdLst>
  <p:notesMasterIdLst>
    <p:notesMasterId r:id="rId48"/>
  </p:notesMasterIdLst>
  <p:handoutMasterIdLst>
    <p:handoutMasterId r:id="rId49"/>
  </p:handoutMasterIdLst>
  <p:sldIdLst>
    <p:sldId id="1212" r:id="rId3"/>
    <p:sldId id="2237" r:id="rId4"/>
    <p:sldId id="2221" r:id="rId5"/>
    <p:sldId id="2243" r:id="rId6"/>
    <p:sldId id="1225" r:id="rId7"/>
    <p:sldId id="2222" r:id="rId8"/>
    <p:sldId id="1269" r:id="rId9"/>
    <p:sldId id="2227" r:id="rId10"/>
    <p:sldId id="2128" r:id="rId11"/>
    <p:sldId id="2181" r:id="rId12"/>
    <p:sldId id="1306" r:id="rId13"/>
    <p:sldId id="1208" r:id="rId14"/>
    <p:sldId id="2244" r:id="rId15"/>
    <p:sldId id="2198" r:id="rId16"/>
    <p:sldId id="2239" r:id="rId17"/>
    <p:sldId id="2245" r:id="rId18"/>
    <p:sldId id="2212" r:id="rId19"/>
    <p:sldId id="2229" r:id="rId20"/>
    <p:sldId id="2215" r:id="rId21"/>
    <p:sldId id="2241" r:id="rId22"/>
    <p:sldId id="2083" r:id="rId23"/>
    <p:sldId id="2084" r:id="rId24"/>
    <p:sldId id="2240" r:id="rId25"/>
    <p:sldId id="2213" r:id="rId26"/>
    <p:sldId id="2231" r:id="rId27"/>
    <p:sldId id="2091" r:id="rId28"/>
    <p:sldId id="2234" r:id="rId29"/>
    <p:sldId id="2233" r:id="rId30"/>
    <p:sldId id="2047" r:id="rId31"/>
    <p:sldId id="2247" r:id="rId32"/>
    <p:sldId id="2248" r:id="rId33"/>
    <p:sldId id="1986" r:id="rId34"/>
    <p:sldId id="2119" r:id="rId35"/>
    <p:sldId id="1991" r:id="rId36"/>
    <p:sldId id="1992" r:id="rId37"/>
    <p:sldId id="1993" r:id="rId38"/>
    <p:sldId id="1989" r:id="rId39"/>
    <p:sldId id="2216" r:id="rId40"/>
    <p:sldId id="2242" r:id="rId41"/>
    <p:sldId id="1898" r:id="rId42"/>
    <p:sldId id="2235" r:id="rId43"/>
    <p:sldId id="1903" r:id="rId44"/>
    <p:sldId id="1852" r:id="rId45"/>
    <p:sldId id="2249" r:id="rId46"/>
    <p:sldId id="2246" r:id="rId47"/>
  </p:sldIdLst>
  <p:sldSz cx="12192000" cy="6858000"/>
  <p:notesSz cx="70866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A50B7D"/>
    <a:srgbClr val="D2E1E4"/>
    <a:srgbClr val="006600"/>
    <a:srgbClr val="E0FCBA"/>
    <a:srgbClr val="B5CFD3"/>
    <a:srgbClr val="CCCCFF"/>
    <a:srgbClr val="00FF99"/>
    <a:srgbClr val="66FF99"/>
    <a:srgbClr val="FBD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441" autoAdjust="0"/>
    <p:restoredTop sz="81688" autoAdjust="0"/>
  </p:normalViewPr>
  <p:slideViewPr>
    <p:cSldViewPr>
      <p:cViewPr varScale="1">
        <p:scale>
          <a:sx n="64" d="100"/>
          <a:sy n="64" d="100"/>
        </p:scale>
        <p:origin x="108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2280" y="-642"/>
      </p:cViewPr>
      <p:guideLst>
        <p:guide orient="horz" pos="2952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016068" y="1"/>
            <a:ext cx="3070532" cy="46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t" anchorCtr="0" compatLnSpc="1">
            <a:prstTxWarp prst="textNoShape">
              <a:avLst/>
            </a:prstTxWarp>
          </a:bodyPr>
          <a:lstStyle>
            <a:lvl1pPr algn="r" rtl="1">
              <a:defRPr sz="1300"/>
            </a:lvl1pPr>
          </a:lstStyle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637" y="1"/>
            <a:ext cx="3070532" cy="46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t" anchorCtr="0" compatLnSpc="1">
            <a:prstTxWarp prst="textNoShape">
              <a:avLst/>
            </a:prstTxWarp>
          </a:bodyPr>
          <a:lstStyle>
            <a:lvl1pPr rtl="1">
              <a:defRPr sz="1300"/>
            </a:lvl1pPr>
          </a:lstStyle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016068" y="8902557"/>
            <a:ext cx="3070532" cy="4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b" anchorCtr="0" compatLnSpc="1">
            <a:prstTxWarp prst="textNoShape">
              <a:avLst/>
            </a:prstTxWarp>
          </a:bodyPr>
          <a:lstStyle>
            <a:lvl1pPr algn="r" rtl="1">
              <a:defRPr sz="1300"/>
            </a:lvl1pPr>
          </a:lstStyle>
          <a:p>
            <a:pPr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637" y="8902557"/>
            <a:ext cx="3070532" cy="4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b" anchorCtr="0" compatLnSpc="1">
            <a:prstTxWarp prst="textNoShape">
              <a:avLst/>
            </a:prstTxWarp>
          </a:bodyPr>
          <a:lstStyle>
            <a:lvl1pPr rtl="1">
              <a:defRPr sz="1300"/>
            </a:lvl1pPr>
          </a:lstStyle>
          <a:p>
            <a:pPr>
              <a:defRPr/>
            </a:pPr>
            <a:fld id="{7C12F9A0-8F9F-42E8-BBFD-DAC22BBC254A}" type="slidenum">
              <a:rPr lang="he-IL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969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016068" y="1"/>
            <a:ext cx="3070532" cy="46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t" anchorCtr="0" compatLnSpc="1">
            <a:prstTxWarp prst="textNoShape">
              <a:avLst/>
            </a:prstTxWarp>
          </a:bodyPr>
          <a:lstStyle>
            <a:lvl1pPr algn="r" rtl="1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637" y="1"/>
            <a:ext cx="3070532" cy="46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t" anchorCtr="0" compatLnSpc="1">
            <a:prstTxWarp prst="textNoShape">
              <a:avLst/>
            </a:prstTxWarp>
          </a:bodyPr>
          <a:lstStyle>
            <a:lvl1pPr rtl="1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03263"/>
            <a:ext cx="6245225" cy="3513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016068" y="8902557"/>
            <a:ext cx="3070532" cy="4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b" anchorCtr="0" compatLnSpc="1">
            <a:prstTxWarp prst="textNoShape">
              <a:avLst/>
            </a:prstTxWarp>
          </a:bodyPr>
          <a:lstStyle>
            <a:lvl1pPr algn="r" rtl="1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0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37" y="8902557"/>
            <a:ext cx="3070532" cy="4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51" tIns="48225" rIns="96451" bIns="48225" numCol="1" anchor="b" anchorCtr="0" compatLnSpc="1">
            <a:prstTxWarp prst="textNoShape">
              <a:avLst/>
            </a:prstTxWarp>
          </a:bodyPr>
          <a:lstStyle>
            <a:lvl1pPr rtl="1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577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F5F5A-F37E-410B-B965-180F5B1CCD38}" type="slidenum">
              <a:rPr lang="he-IL" smtClean="0"/>
              <a:pPr/>
              <a:t>1</a:t>
            </a:fld>
            <a:endParaRPr lang="en-US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253" y="5936370"/>
            <a:ext cx="5944878" cy="4768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01727" tIns="50863" rIns="101727" bIns="50863"/>
          <a:lstStyle/>
          <a:p>
            <a:pPr algn="l" eaLnBrk="1" hangingPunct="1"/>
            <a:endParaRPr lang="he-IL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6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r>
              <a:rPr lang="en-US"/>
              <a:t>So as we can see, technology entrepreneurship, technology ventures, </a:t>
            </a:r>
          </a:p>
          <a:p>
            <a:pPr algn="l" rtl="0"/>
            <a:r>
              <a:rPr lang="en-US"/>
              <a:t>are unique in their environment and requirements</a:t>
            </a:r>
          </a:p>
          <a:p>
            <a:pPr algn="l" rtl="0"/>
            <a:endParaRPr lang="en-US"/>
          </a:p>
          <a:p>
            <a:pPr algn="l" rtl="0"/>
            <a:endParaRPr lang="en-US"/>
          </a:p>
          <a:p>
            <a:pPr algn="l" rtl="0"/>
            <a:r>
              <a:rPr lang="en-US"/>
              <a:t> Very High level of Uncertainty/Unknown</a:t>
            </a:r>
          </a:p>
          <a:p>
            <a:pPr algn="l" rtl="0"/>
            <a:r>
              <a:rPr lang="en-US"/>
              <a:t> is what areas:</a:t>
            </a:r>
          </a:p>
          <a:p>
            <a:pPr algn="l" rtl="0"/>
            <a:r>
              <a:rPr lang="en-US"/>
              <a:t>Is it feasible? Can I overcome the technology challenge</a:t>
            </a:r>
          </a:p>
          <a:p>
            <a:pPr algn="l" rtl="0"/>
            <a:r>
              <a:rPr lang="en-US"/>
              <a:t>Where can I find the money to hire the experts?</a:t>
            </a:r>
          </a:p>
          <a:p>
            <a:pPr algn="l" rtl="0"/>
            <a:r>
              <a:rPr lang="en-US"/>
              <a:t>Will others incorporate my product into their</a:t>
            </a:r>
          </a:p>
          <a:p>
            <a:pPr algn="l" rtl="0"/>
            <a:r>
              <a:rPr lang="en-US"/>
              <a:t>Will customer buy?</a:t>
            </a:r>
          </a:p>
          <a:p>
            <a:pPr algn="l" rtl="0"/>
            <a:r>
              <a:rPr lang="en-US"/>
              <a:t>Can I do it faster better chipper then competitors</a:t>
            </a:r>
          </a:p>
          <a:p>
            <a:pPr algn="l" rtl="0"/>
            <a:endParaRPr lang="en-US"/>
          </a:p>
          <a:p>
            <a:pPr algn="l" rtl="0"/>
            <a:endParaRPr lang="en-US"/>
          </a:p>
          <a:p>
            <a:pPr algn="l" rtl="0"/>
            <a:r>
              <a:rPr lang="en-US"/>
              <a:t>Intellectual Property – some that is not tangible – </a:t>
            </a:r>
          </a:p>
          <a:p>
            <a:pPr algn="l" rtl="0"/>
            <a:r>
              <a:rPr lang="en-US"/>
              <a:t>You no not have product to touch and show – you have thoughts/ideas </a:t>
            </a:r>
          </a:p>
          <a:p>
            <a:pPr algn="l" rtl="0"/>
            <a:endParaRPr lang="en-US"/>
          </a:p>
          <a:p>
            <a:pPr algn="l" rtl="0"/>
            <a:r>
              <a:rPr lang="en-US"/>
              <a:t>How you protect intellectual property – can not lack it in a safe, or build a fence, or bring a guard   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3034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8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77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42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96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1972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63312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3178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5338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009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3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68284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84294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64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7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55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87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44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3848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7694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34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50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0448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1688"/>
            <a:ext cx="7112001" cy="4002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755" y="5070884"/>
            <a:ext cx="5337109" cy="480319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dirty="0"/>
              <a:t>השקף הזה מציג את ארבעת השלבים ובשורה</a:t>
            </a:r>
            <a:r>
              <a:rPr lang="he-IL" baseline="0" dirty="0"/>
              <a:t> של כל שלב מצוינת פעילות מרכזית של אותו שלב.</a:t>
            </a:r>
          </a:p>
          <a:p>
            <a:pPr algn="r" rtl="1"/>
            <a:r>
              <a:rPr lang="he-IL" baseline="0" dirty="0"/>
              <a:t>ובכל פעילות מרכזית ישנם פעולות רבות בחיי היומיום של המיזם</a:t>
            </a:r>
          </a:p>
          <a:p>
            <a:pPr algn="r" rtl="1"/>
            <a:r>
              <a:rPr lang="he-IL" baseline="0" dirty="0"/>
              <a:t>בפעילויות מסוימות נרד לפרטים, באחרות נגע באופן כללי</a:t>
            </a:r>
          </a:p>
          <a:p>
            <a:pPr algn="r" rtl="1"/>
            <a:r>
              <a:rPr lang="he-IL" baseline="0" dirty="0"/>
              <a:t>נעבור על השלבים השונים והפעילות המרכזים ואז נרד לפרטים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המקדים – עוד לפני רישום החברה, שכירת מקום,</a:t>
            </a:r>
            <a:r>
              <a:rPr lang="he-IL" baseline="0" dirty="0"/>
              <a:t> קנית ציוד,</a:t>
            </a:r>
            <a:r>
              <a:rPr lang="he-IL" dirty="0"/>
              <a:t> גיוס הון, וגיוס אנשים – יש לעשות כמה בירורים</a:t>
            </a:r>
          </a:p>
          <a:p>
            <a:pPr algn="r" rtl="1"/>
            <a:r>
              <a:rPr lang="he-IL" dirty="0"/>
              <a:t>אחד - האם יש רעיון שמביא ערך? </a:t>
            </a:r>
          </a:p>
          <a:p>
            <a:pPr algn="r" rtl="1"/>
            <a:r>
              <a:rPr lang="he-IL" dirty="0"/>
              <a:t>שתיים – האם הרעיון ישים</a:t>
            </a:r>
            <a:r>
              <a:rPr lang="he-IL" baseline="0" dirty="0"/>
              <a:t> טכנולוגית?</a:t>
            </a:r>
          </a:p>
          <a:p>
            <a:pPr algn="r" rtl="1"/>
            <a:r>
              <a:rPr lang="he-IL" baseline="0" dirty="0"/>
              <a:t>שלוש – האם רעיון ישים עסקית?</a:t>
            </a:r>
            <a:endParaRPr lang="en-US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השלב השני – תחילת חיי המיזם – השלב הראשוני</a:t>
            </a:r>
          </a:p>
          <a:p>
            <a:pPr algn="r" rtl="1"/>
            <a:r>
              <a:rPr lang="he-IL" baseline="0" dirty="0"/>
              <a:t>גיוס משאבים – פיתוח מוצר – בדיקה והתאמה לשווקים שונים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השלב השלישי</a:t>
            </a:r>
            <a:r>
              <a:rPr lang="he-IL" baseline="0" dirty="0"/>
              <a:t> – השלב המתקדם – יצור – חדירה לשווקים – מכירות ראשוניות – הכנסות ראשוניות – הוספת ערך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השלב היותר מתקדם – השלב הרביעי – השלב שבו המיזם צומח, מוסיף על ידי הגדלת מכירות, שיתופי פעולה, או הגדלת מספר משתמשים</a:t>
            </a:r>
          </a:p>
          <a:p>
            <a:pPr algn="r" rtl="1"/>
            <a:r>
              <a:rPr lang="he-IL" baseline="0" dirty="0"/>
              <a:t>והכנת המיזם למימוש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aseline="0" dirty="0"/>
              <a:t>ישנם כמה סוגי מימוש. המקובלים ביותר – </a:t>
            </a:r>
          </a:p>
          <a:p>
            <a:pPr algn="r" rtl="1"/>
            <a:r>
              <a:rPr lang="he-IL" baseline="0" dirty="0"/>
              <a:t>הנפקת מניות לציבור </a:t>
            </a:r>
            <a:r>
              <a:rPr lang="en-US" baseline="0" dirty="0"/>
              <a:t>IPO</a:t>
            </a:r>
            <a:r>
              <a:rPr lang="he-IL" baseline="0" dirty="0"/>
              <a:t> דרך המנגנון של סחירה במניות – בבורסה לנירות ערך</a:t>
            </a:r>
          </a:p>
          <a:p>
            <a:pPr algn="r" rtl="1"/>
            <a:r>
              <a:rPr lang="he-IL" baseline="0" dirty="0"/>
              <a:t>או מיזוג ורכישה </a:t>
            </a:r>
            <a:r>
              <a:rPr lang="en-US" baseline="0" dirty="0"/>
              <a:t>M</a:t>
            </a:r>
            <a:r>
              <a:rPr lang="he-IL" baseline="0" dirty="0"/>
              <a:t>&amp;</a:t>
            </a:r>
            <a:r>
              <a:rPr lang="en-US" baseline="0" dirty="0"/>
              <a:t>A </a:t>
            </a:r>
            <a:r>
              <a:rPr lang="he-IL" baseline="0" dirty="0"/>
              <a:t>שזו למעשה מכירת נכסי החברה</a:t>
            </a:r>
          </a:p>
          <a:p>
            <a:pPr algn="r" rtl="1"/>
            <a:r>
              <a:rPr lang="he-IL" baseline="0" dirty="0"/>
              <a:t>  </a:t>
            </a:r>
            <a:r>
              <a:rPr lang="en-US" baseline="0" dirty="0"/>
              <a:t>Equity –</a:t>
            </a:r>
            <a:r>
              <a:rPr lang="he-IL" baseline="0" dirty="0"/>
              <a:t>  </a:t>
            </a:r>
            <a:r>
              <a:rPr lang="en-US" baseline="0" dirty="0"/>
              <a:t> </a:t>
            </a:r>
            <a:r>
              <a:rPr lang="he-IL" baseline="0" dirty="0"/>
              <a:t>הון הבעלים – זכות לפדיון נכסי החברה.</a:t>
            </a:r>
          </a:p>
          <a:p>
            <a:pPr algn="r" rtl="1"/>
            <a:endParaRPr lang="en-US" baseline="0" dirty="0"/>
          </a:p>
          <a:p>
            <a:pPr algn="r" rtl="1"/>
            <a:r>
              <a:rPr lang="en-US" b="1" dirty="0">
                <a:effectLst/>
              </a:rPr>
              <a:t>Management buyout</a:t>
            </a:r>
            <a:r>
              <a:rPr lang="en-US" dirty="0">
                <a:effectLst/>
              </a:rPr>
              <a:t> </a:t>
            </a:r>
          </a:p>
          <a:p>
            <a:pPr algn="r" rtl="1"/>
            <a:r>
              <a:rPr lang="he-IL" baseline="0" dirty="0">
                <a:effectLst/>
              </a:rPr>
              <a:t>מנהלי החברה קונים ממשקיעים ו/או ממייסדים </a:t>
            </a:r>
          </a:p>
          <a:p>
            <a:pPr algn="r" rtl="1"/>
            <a:endParaRPr lang="he-IL" baseline="0" dirty="0"/>
          </a:p>
          <a:p>
            <a:pPr algn="r" rtl="1"/>
            <a:endParaRPr lang="en-US" baseline="0" dirty="0"/>
          </a:p>
          <a:p>
            <a:pPr algn="r" rtl="1"/>
            <a:r>
              <a:rPr lang="he-IL" baseline="0" dirty="0"/>
              <a:t> 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9575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751388"/>
            <a:ext cx="5501005" cy="45005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7798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40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2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8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F5F5A-F37E-410B-B965-180F5B1CCD38}" type="slidenum">
              <a:rPr lang="he-IL" smtClean="0"/>
              <a:pPr/>
              <a:t>6</a:t>
            </a:fld>
            <a:endParaRPr lang="en-US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58" y="5791580"/>
            <a:ext cx="5753108" cy="46524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451" tIns="48225" rIns="96451" bIns="48225"/>
          <a:lstStyle/>
          <a:p>
            <a:pPr algn="l" eaLnBrk="1" hangingPunct="1"/>
            <a:endParaRPr lang="he-IL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5330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F5F5A-F37E-410B-B965-180F5B1CCD38}" type="slidenum">
              <a:rPr lang="he-IL" smtClean="0"/>
              <a:pPr/>
              <a:t>14</a:t>
            </a:fld>
            <a:endParaRPr lang="en-US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58" y="5791580"/>
            <a:ext cx="5753108" cy="46524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451" tIns="48225" rIns="96451" bIns="48225"/>
          <a:lstStyle/>
          <a:p>
            <a:pPr algn="l" eaLnBrk="1" hangingPunct="1"/>
            <a:endParaRPr lang="he-IL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7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4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5913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230" y="4813300"/>
            <a:ext cx="5501005" cy="393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67C32-26D6-42D7-8BA3-F3817036A2DD}" type="slidenum">
              <a:rPr lang="he-IL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30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41BE-0951-4958-A617-1C0E89F0FF9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0075D-2D6E-473F-BA0B-181F70ED741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2E21-702C-4F99-B0A5-4952A87C84D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79CB-3CFA-4649-AC5B-D83DDF854BB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כותרת וטבל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טבלה 2"/>
          <p:cNvSpPr>
            <a:spLocks noGrp="1"/>
          </p:cNvSpPr>
          <p:nvPr>
            <p:ph type="tbl" idx="1"/>
          </p:nvPr>
        </p:nvSpPr>
        <p:spPr>
          <a:xfrm>
            <a:off x="812800" y="1600201"/>
            <a:ext cx="10566400" cy="4525963"/>
          </a:xfrm>
        </p:spPr>
        <p:txBody>
          <a:bodyPr/>
          <a:lstStyle/>
          <a:p>
            <a:pPr lvl="0"/>
            <a:endParaRPr lang="he-IL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9D286-A650-4DAD-A8D7-9EC20D00A00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73278-D272-4A8A-BC01-68F97724630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2A94-8AB1-469B-B44D-EF037A3B468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5181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81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E6590-3163-410B-BE9D-BBB68DD7945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A8E7-413D-4BEB-8581-06A8BC4FB1D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72800" y="6400800"/>
            <a:ext cx="914400" cy="2476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8579-1E99-460B-AA38-520AC573585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D42C1-31B1-447F-B7CC-6ECD2E07C9C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735F-C80B-408F-BA1E-9F00B997A95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B2999-EBD6-4E46-8B4C-DAE73032EC1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1"/>
            <a:ext cx="10566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8400"/>
            <a:ext cx="914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40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7F979C7-64AA-4CDB-B712-13D72D073F7C}" type="slidenum">
              <a:rPr lang="he-IL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137F5-E540-4A2E-990C-48E9200E2309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tif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nvest.com/wiki/Valuation_Methods?action=edit&amp;section=1" TargetMode="External"/><Relationship Id="rId7" Type="http://schemas.openxmlformats.org/officeDocument/2006/relationships/hyperlink" Target="http://www.wikinvest.com/wiki/Valuation_Methods?action=edit&amp;section=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ikinvest.com/wiki/Valuation_Methods?action=edit&amp;section=3" TargetMode="External"/><Relationship Id="rId5" Type="http://schemas.openxmlformats.org/officeDocument/2006/relationships/hyperlink" Target="http://www.wikinvest.com/wiki/Valuation_Methods?action=edit&amp;section=2" TargetMode="Externa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nvest.com/wiki/Valuation_Methods?action=edit&amp;section=1" TargetMode="External"/><Relationship Id="rId7" Type="http://schemas.openxmlformats.org/officeDocument/2006/relationships/hyperlink" Target="http://www.wikinvest.com/wiki/Valuation_Methods?action=edit&amp;section=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ikinvest.com/wiki/Valuation_Methods?action=edit&amp;section=3" TargetMode="External"/><Relationship Id="rId5" Type="http://schemas.openxmlformats.org/officeDocument/2006/relationships/hyperlink" Target="http://www.wikinvest.com/wiki/Valuation_Methods?action=edit&amp;section=2" TargetMode="External"/><Relationship Id="rId4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nvest.com/wiki/Valuation_Methods?action=edit&amp;section=1" TargetMode="External"/><Relationship Id="rId7" Type="http://schemas.openxmlformats.org/officeDocument/2006/relationships/hyperlink" Target="http://www.wikinvest.com/wiki/Valuation_Methods?action=edit&amp;section=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ikinvest.com/wiki/Valuation_Methods?action=edit&amp;section=3" TargetMode="External"/><Relationship Id="rId5" Type="http://schemas.openxmlformats.org/officeDocument/2006/relationships/hyperlink" Target="http://www.wikinvest.com/wiki/Valuation_Methods?action=edit&amp;section=2" TargetMode="External"/><Relationship Id="rId4" Type="http://schemas.openxmlformats.org/officeDocument/2006/relationships/image" Target="../media/image5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60420" name="AutoShape 4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pic>
        <p:nvPicPr>
          <p:cNvPr id="16" name="Picture 4" descr="C:\Users\Lenovo\Pictures\Western Digital -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518" y="1216441"/>
            <a:ext cx="1619251" cy="821789"/>
          </a:xfrm>
          <a:prstGeom prst="rect">
            <a:avLst/>
          </a:prstGeom>
          <a:noFill/>
        </p:spPr>
      </p:pic>
      <p:pic>
        <p:nvPicPr>
          <p:cNvPr id="28" name="Picture 27" descr="cid:6B9DB18F-95B6-4E79-9F95-999ABEB14C8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06" y="5466039"/>
            <a:ext cx="2084050" cy="129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43" y="4262322"/>
            <a:ext cx="1636395" cy="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415" y="4698237"/>
            <a:ext cx="1281208" cy="11288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56AB70-E293-4B09-89A5-0568A8FB1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66" y="5749768"/>
            <a:ext cx="2659045" cy="955266"/>
          </a:xfrm>
          <a:prstGeom prst="rect">
            <a:avLst/>
          </a:prstGeom>
        </p:spPr>
      </p:pic>
      <p:pic>
        <p:nvPicPr>
          <p:cNvPr id="40" name="Picture 3" descr="C:\Users\Lenovo\Pictures\AST Research - LOGO.png">
            <a:extLst>
              <a:ext uri="{FF2B5EF4-FFF2-40B4-BE49-F238E27FC236}">
                <a16:creationId xmlns:a16="http://schemas.microsoft.com/office/drawing/2014/main" id="{B249A4FB-B6AE-4E66-AC58-6D927317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7460" y="918936"/>
            <a:ext cx="1607024" cy="1348262"/>
          </a:xfrm>
          <a:prstGeom prst="rect">
            <a:avLst/>
          </a:prstGeom>
          <a:noFill/>
        </p:spPr>
      </p:pic>
      <p:pic>
        <p:nvPicPr>
          <p:cNvPr id="47" name="Picture 2" descr="C:\Users\Lenovo\Pictures\DEC - Digital equipment Corp. LOGO.png">
            <a:extLst>
              <a:ext uri="{FF2B5EF4-FFF2-40B4-BE49-F238E27FC236}">
                <a16:creationId xmlns:a16="http://schemas.microsoft.com/office/drawing/2014/main" id="{792D4B28-25EF-428F-9B61-1F62AF87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7155" y="1222416"/>
            <a:ext cx="1731477" cy="539128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5D0614-5CA6-4DE0-9FF0-D3F79B27E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5673" y="2143886"/>
            <a:ext cx="2503729" cy="10596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AD3AF8-AB19-4BC5-9BF7-015D28B0B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1" y="5688866"/>
            <a:ext cx="1101807" cy="1033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5D438-EE56-408D-8233-C63B4D43F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2394" y="2757912"/>
            <a:ext cx="1685925" cy="104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284F7-42E8-4322-9A63-B34F1F935C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0398" y="3513380"/>
            <a:ext cx="1758570" cy="919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6F19FF-EC2B-4EF4-87C7-56008EEC19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1273" y="5597749"/>
            <a:ext cx="1101807" cy="1033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EAA0E-10CA-411D-8C40-684378781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623" y="4429133"/>
            <a:ext cx="1139913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3EAEAD-348B-41A3-AA21-67632EA528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90544" y="1751342"/>
            <a:ext cx="2139914" cy="16908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A21410-FA72-4469-8F00-EBB24F6CDC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84709" y="1239599"/>
            <a:ext cx="2064094" cy="7470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E24C1E-3041-4422-A80E-EA698718FEF1}"/>
              </a:ext>
            </a:extLst>
          </p:cNvPr>
          <p:cNvSpPr/>
          <p:nvPr/>
        </p:nvSpPr>
        <p:spPr>
          <a:xfrm>
            <a:off x="9675265" y="2080738"/>
            <a:ext cx="2177552" cy="134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7A78F7-50A7-444D-B6C9-577E618855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49" y="2345177"/>
            <a:ext cx="2858830" cy="101917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06AF997-3D2E-450A-8106-933B51CF2939}"/>
              </a:ext>
            </a:extLst>
          </p:cNvPr>
          <p:cNvSpPr/>
          <p:nvPr/>
        </p:nvSpPr>
        <p:spPr>
          <a:xfrm>
            <a:off x="9930852" y="1676943"/>
            <a:ext cx="541905" cy="58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4F226E5-E7EA-4BEB-A22B-421B1E5861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41541" y="1196287"/>
            <a:ext cx="1868956" cy="559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37D752-13B9-4122-A497-2F258B19CA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75265" y="3556616"/>
            <a:ext cx="2310653" cy="6210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8FCBC0-785A-46D0-BEEF-42E46EFD3A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16" y="4493332"/>
            <a:ext cx="2385329" cy="8507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5391C7-CF80-4647-B5D9-E8733B203B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21942" y="4851816"/>
            <a:ext cx="2047619" cy="614223"/>
          </a:xfrm>
          <a:prstGeom prst="rect">
            <a:avLst/>
          </a:prstGeom>
        </p:spPr>
      </p:pic>
      <p:pic>
        <p:nvPicPr>
          <p:cNvPr id="55" name="Picture 2" descr="Project focus: Biotechnology, Life sciences, Medicine, Engineering ...">
            <a:extLst>
              <a:ext uri="{FF2B5EF4-FFF2-40B4-BE49-F238E27FC236}">
                <a16:creationId xmlns:a16="http://schemas.microsoft.com/office/drawing/2014/main" id="{92F742C2-24CB-437D-8D13-ADC18538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99" y="3272405"/>
            <a:ext cx="123891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">
            <a:extLst>
              <a:ext uri="{FF2B5EF4-FFF2-40B4-BE49-F238E27FC236}">
                <a16:creationId xmlns:a16="http://schemas.microsoft.com/office/drawing/2014/main" id="{2633D1BA-5581-455D-BE3B-940AB916E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646"/>
            <a:ext cx="12192000" cy="730906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Dr. Yossi Dashti                               Israel          Silicon Valley         China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7E386-089A-4AF6-9C1A-AEB99625D0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3" y="775142"/>
            <a:ext cx="1685925" cy="2057269"/>
          </a:xfrm>
          <a:prstGeom prst="rect">
            <a:avLst/>
          </a:prstGeom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FFB3F883-B568-4FD1-A870-C861CA603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35" y="2959190"/>
            <a:ext cx="31242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altLang="en-US" sz="18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Email: yossi.dashti@gmail.com</a:t>
            </a:r>
          </a:p>
          <a:p>
            <a:pPr eaLnBrk="0" hangingPunct="0"/>
            <a:r>
              <a:rPr lang="en-US" altLang="en-US" sz="18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Mobile: +86 15910713730, WeChat: </a:t>
            </a:r>
            <a:r>
              <a:rPr lang="en-US" altLang="en-US" sz="1800" dirty="0" err="1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YossiDashti</a:t>
            </a:r>
            <a:endParaRPr lang="en-US" altLang="en-US" sz="18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081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7E780-7315-4402-96C2-9BF539457141}"/>
              </a:ext>
            </a:extLst>
          </p:cNvPr>
          <p:cNvSpPr/>
          <p:nvPr/>
        </p:nvSpPr>
        <p:spPr>
          <a:xfrm>
            <a:off x="381000" y="1219991"/>
            <a:ext cx="381000" cy="64965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0A05AA-50C7-429F-B27E-69063EA90341}"/>
              </a:ext>
            </a:extLst>
          </p:cNvPr>
          <p:cNvSpPr txBox="1">
            <a:spLocks/>
          </p:cNvSpPr>
          <p:nvPr/>
        </p:nvSpPr>
        <p:spPr bwMode="auto">
          <a:xfrm>
            <a:off x="381000" y="24384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kern="0" dirty="0"/>
              <a:t>Promoting Innovation – Think outside the box  </a:t>
            </a:r>
          </a:p>
          <a:p>
            <a:pPr marL="0" indent="0" algn="ctr">
              <a:buNone/>
            </a:pPr>
            <a:endParaRPr lang="en-US" sz="2800" kern="0" dirty="0"/>
          </a:p>
          <a:p>
            <a:pPr marL="0" indent="0" algn="ctr">
              <a:buFontTx/>
              <a:buNone/>
            </a:pPr>
            <a:r>
              <a:rPr lang="en-US" kern="0" dirty="0"/>
              <a:t>  </a:t>
            </a:r>
          </a:p>
          <a:p>
            <a:pPr marL="0" indent="0" algn="ctr">
              <a:buFontTx/>
              <a:buNone/>
            </a:pPr>
            <a:endParaRPr lang="en-US" kern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0C5F2F-B3A3-4A48-B421-97F32BD07388}"/>
              </a:ext>
            </a:extLst>
          </p:cNvPr>
          <p:cNvSpPr txBox="1">
            <a:spLocks/>
          </p:cNvSpPr>
          <p:nvPr/>
        </p:nvSpPr>
        <p:spPr bwMode="auto">
          <a:xfrm>
            <a:off x="8001000" y="2438400"/>
            <a:ext cx="2133600" cy="417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kern="0" dirty="0"/>
              <a:t>Try new ways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Be different</a:t>
            </a:r>
          </a:p>
          <a:p>
            <a:pPr marL="0" indent="0" algn="ctr">
              <a:buNone/>
            </a:pPr>
            <a:r>
              <a:rPr lang="en-US" sz="2000" kern="0" dirty="0"/>
              <a:t>Experiment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Be creative</a:t>
            </a:r>
          </a:p>
          <a:p>
            <a:pPr marL="0" indent="0" algn="ctr">
              <a:buNone/>
            </a:pPr>
            <a:r>
              <a:rPr lang="en-US" sz="2000" kern="0" dirty="0"/>
              <a:t>Take risks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Challenge</a:t>
            </a:r>
          </a:p>
          <a:p>
            <a:pPr marL="0" indent="0" algn="ctr">
              <a:buNone/>
            </a:pPr>
            <a:r>
              <a:rPr lang="en-US" sz="2000" kern="0" dirty="0"/>
              <a:t>Discover</a:t>
            </a:r>
          </a:p>
          <a:p>
            <a:pPr marL="0" indent="0" algn="ctr">
              <a:buNone/>
            </a:pPr>
            <a:r>
              <a:rPr lang="en-US" sz="2000" kern="0" dirty="0"/>
              <a:t>Find out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Venture</a:t>
            </a:r>
          </a:p>
          <a:p>
            <a:pPr marL="0" indent="0" algn="ctr">
              <a:buNone/>
            </a:pPr>
            <a:r>
              <a:rPr lang="en-US" sz="2000" kern="0" dirty="0"/>
              <a:t>Explore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Dare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 </a:t>
            </a:r>
          </a:p>
          <a:p>
            <a:pPr marL="0" indent="0" algn="ctr">
              <a:buFontTx/>
              <a:buNone/>
            </a:pPr>
            <a:endParaRPr lang="en-US" sz="2000" kern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D97ADB-74C8-4118-9AFE-3F3E10CD463D}"/>
              </a:ext>
            </a:extLst>
          </p:cNvPr>
          <p:cNvSpPr/>
          <p:nvPr/>
        </p:nvSpPr>
        <p:spPr>
          <a:xfrm>
            <a:off x="1295400" y="4114800"/>
            <a:ext cx="5334000" cy="2056608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we Providing a 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Safe Environment to Take Risks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he-I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4A6A4C-7258-4531-9D9C-3955554DD438}"/>
              </a:ext>
            </a:extLst>
          </p:cNvPr>
          <p:cNvSpPr/>
          <p:nvPr/>
        </p:nvSpPr>
        <p:spPr>
          <a:xfrm>
            <a:off x="898742" y="1219992"/>
            <a:ext cx="11049000" cy="649652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 a Safe Environment to Take Risks - Allowing the Freedom to Fail </a:t>
            </a:r>
            <a:endParaRPr lang="he-I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977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14EFCD-E585-4709-873F-213F105BFDC2}"/>
              </a:ext>
            </a:extLst>
          </p:cNvPr>
          <p:cNvSpPr/>
          <p:nvPr/>
        </p:nvSpPr>
        <p:spPr>
          <a:xfrm>
            <a:off x="898742" y="1219992"/>
            <a:ext cx="11049000" cy="649652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 a Safe Environment to Take Risks - Allowing the Freedom to Fail </a:t>
            </a:r>
            <a:endParaRPr lang="he-I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3F9289-FABF-4898-AFFB-4147FF89DC2B}"/>
              </a:ext>
            </a:extLst>
          </p:cNvPr>
          <p:cNvSpPr/>
          <p:nvPr/>
        </p:nvSpPr>
        <p:spPr>
          <a:xfrm>
            <a:off x="228600" y="149391"/>
            <a:ext cx="11734800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/>
              <a:t>Cultivating a Culture of Innovation and Entrepreneurship - </a:t>
            </a:r>
            <a:r>
              <a:rPr lang="en-US" sz="2700" kern="0" dirty="0">
                <a:cs typeface="Times New Roman" pitchFamily="18" charset="0"/>
              </a:rPr>
              <a:t>Out of the box thinking</a:t>
            </a:r>
            <a:r>
              <a:rPr lang="en-US" sz="2700" dirty="0"/>
              <a:t> </a:t>
            </a:r>
            <a:endParaRPr lang="he-IL" sz="27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7E780-7315-4402-96C2-9BF539457141}"/>
              </a:ext>
            </a:extLst>
          </p:cNvPr>
          <p:cNvSpPr/>
          <p:nvPr/>
        </p:nvSpPr>
        <p:spPr>
          <a:xfrm>
            <a:off x="381000" y="1219991"/>
            <a:ext cx="381000" cy="64965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3FC7C42-48EE-4671-B19B-19A0735BB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"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אין אדם עומד על דברי תורה אלא אם כן נכשל בהם - שעל ידי המכשלה הוא מבין שלכך נוצר - לתקן אותו דבר!</a:t>
            </a: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(גיטין מ"ג)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823C6C-60F5-4557-BD96-41B63690B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"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אין אדם עומד על דברי תורה אלא אם כן נכשל בהם - שעל ידי המכשלה הוא מבין שלכך נוצר - לתקן אותו דבר!</a:t>
            </a: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(גיטין מ"ג)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7DD5B46-8B18-4345-9AB4-67C33F437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אין אדם עומד על דברי תורה אלא אם כן נכשל בהם - שעל ידי המכשלה הוא מבין שלכך נוצר - לתקן אותו דבר!</a:t>
            </a:r>
            <a:r>
              <a:rPr kumimoji="0" lang="he-IL" altLang="he-I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(גיטין מ"ג). </a:t>
            </a:r>
            <a:r>
              <a:rPr kumimoji="0" lang="he-IL" altLang="he-I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859748-0CDE-4CF9-AF84-1DA255F553C7}"/>
              </a:ext>
            </a:extLst>
          </p:cNvPr>
          <p:cNvSpPr/>
          <p:nvPr/>
        </p:nvSpPr>
        <p:spPr>
          <a:xfrm>
            <a:off x="815009" y="2132996"/>
            <a:ext cx="975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One of the key elements of Judaism is that </a:t>
            </a:r>
          </a:p>
          <a:p>
            <a:r>
              <a:rPr lang="en-US" sz="3200" dirty="0">
                <a:latin typeface="+mj-lt"/>
              </a:rPr>
              <a:t>we all human and we all likely to fail at something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680142-8380-4422-89D2-66EABDF54125}"/>
              </a:ext>
            </a:extLst>
          </p:cNvPr>
          <p:cNvSpPr/>
          <p:nvPr/>
        </p:nvSpPr>
        <p:spPr>
          <a:xfrm>
            <a:off x="639871" y="3496028"/>
            <a:ext cx="109122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800" dirty="0">
                <a:latin typeface="+mj-lt"/>
                <a:cs typeface="Guttman Stam" panose="02010401010101010101" pitchFamily="2" charset="-79"/>
              </a:rPr>
              <a:t>כִּי שֶׁבַע </a:t>
            </a:r>
            <a:r>
              <a:rPr lang="he-IL" sz="2800" dirty="0" err="1">
                <a:latin typeface="+mj-lt"/>
                <a:cs typeface="Guttman Stam" panose="02010401010101010101" pitchFamily="2" charset="-79"/>
              </a:rPr>
              <a:t>יִפּוֹל</a:t>
            </a:r>
            <a:r>
              <a:rPr lang="he-IL" sz="2800" dirty="0">
                <a:latin typeface="+mj-lt"/>
                <a:cs typeface="Guttman Stam" panose="02010401010101010101" pitchFamily="2" charset="-79"/>
              </a:rPr>
              <a:t> צַדִּיק וָקָם, מ"ג משלי כד </a:t>
            </a:r>
            <a:r>
              <a:rPr lang="he-IL" sz="2800" dirty="0" err="1">
                <a:latin typeface="+mj-lt"/>
                <a:cs typeface="Guttman Stam" panose="02010401010101010101" pitchFamily="2" charset="-79"/>
              </a:rPr>
              <a:t>טז</a:t>
            </a:r>
            <a:endParaRPr lang="he-IL" sz="2800" dirty="0">
              <a:latin typeface="+mj-lt"/>
              <a:cs typeface="Guttman Stam" panose="02010401010101010101" pitchFamily="2" charset="-79"/>
            </a:endParaRPr>
          </a:p>
          <a:p>
            <a:pPr algn="r" rtl="1"/>
            <a:r>
              <a:rPr lang="he-IL" sz="2800" dirty="0">
                <a:cs typeface="Guttman Stam" panose="02010401010101010101" pitchFamily="2" charset="-79"/>
              </a:rPr>
              <a:t>אֵין אָדָם עוֹמֵד עַל דִּבְרֵי תּוֹרָה אֶלָּא אִם כֵּן נִכְשַׁל בָּהֶם, גיטין מ"ג </a:t>
            </a:r>
          </a:p>
          <a:p>
            <a:pPr rtl="1"/>
            <a:r>
              <a:rPr lang="en-US" sz="2800" dirty="0">
                <a:latin typeface="+mj-lt"/>
              </a:rPr>
              <a:t>Only a person who fails a few times has the ability to cope with challenges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CA4ED5-1FE0-40ED-960E-A813540B3D76}"/>
              </a:ext>
            </a:extLst>
          </p:cNvPr>
          <p:cNvSpPr/>
          <p:nvPr/>
        </p:nvSpPr>
        <p:spPr>
          <a:xfrm>
            <a:off x="1142999" y="5608191"/>
            <a:ext cx="10409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highlight>
                  <a:srgbClr val="D2E1E4"/>
                </a:highlight>
                <a:latin typeface="+mj-lt"/>
              </a:rPr>
              <a:t>The right to fail comes from the obligation to try </a:t>
            </a:r>
          </a:p>
        </p:txBody>
      </p:sp>
    </p:spTree>
    <p:extLst>
      <p:ext uri="{BB962C8B-B14F-4D97-AF65-F5344CB8AC3E}">
        <p14:creationId xmlns:p14="http://schemas.microsoft.com/office/powerpoint/2010/main" val="4006607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687120"/>
            <a:ext cx="9018283" cy="16401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i="1" dirty="0">
                <a:latin typeface="+mj-lt"/>
              </a:rPr>
              <a:t>“I have learned much from my teachers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>
                <a:latin typeface="+mj-lt"/>
              </a:rPr>
              <a:t>and I have learned even more from my colleagues,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i="1" dirty="0">
                <a:latin typeface="+mj-lt"/>
              </a:rPr>
              <a:t>but I have learned the </a:t>
            </a:r>
            <a:r>
              <a:rPr lang="en-US" sz="3600" b="1" i="1" dirty="0">
                <a:latin typeface="+mj-lt"/>
              </a:rPr>
              <a:t>most from my students” </a:t>
            </a:r>
            <a:endParaRPr lang="en-US" sz="2800" b="1" i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533" y="2361631"/>
            <a:ext cx="2084766" cy="1710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2752844"/>
            <a:ext cx="7426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Rabbi </a:t>
            </a:r>
            <a:r>
              <a:rPr lang="en-US" sz="1800" i="1" dirty="0" err="1"/>
              <a:t>Hanina</a:t>
            </a:r>
            <a:r>
              <a:rPr lang="en-US" sz="1800" i="1" dirty="0"/>
              <a:t> Bar Hama, lived in Jerusalem  2100 years ago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F63B0-54EF-44AF-ADB1-5F19353134B6}"/>
              </a:ext>
            </a:extLst>
          </p:cNvPr>
          <p:cNvSpPr/>
          <p:nvPr/>
        </p:nvSpPr>
        <p:spPr>
          <a:xfrm>
            <a:off x="652848" y="2385976"/>
            <a:ext cx="9095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400" dirty="0">
                <a:latin typeface="Guttman Stam" panose="02010401010101010101" pitchFamily="2" charset="-79"/>
                <a:cs typeface="Guttman Stam" panose="02010401010101010101" pitchFamily="2" charset="-79"/>
              </a:rPr>
              <a:t>הָרַבָּה לָמַדְתִּי </a:t>
            </a:r>
            <a:r>
              <a:rPr lang="he-IL" sz="24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מֵרַבּוֹתַי</a:t>
            </a:r>
            <a:r>
              <a:rPr lang="he-IL" sz="2400" dirty="0">
                <a:latin typeface="Guttman Stam" panose="02010401010101010101" pitchFamily="2" charset="-79"/>
                <a:cs typeface="Guttman Stam" panose="02010401010101010101" pitchFamily="2" charset="-79"/>
              </a:rPr>
              <a:t>, וּמֵחֲבֵרַי יוֹתֵר </a:t>
            </a:r>
            <a:r>
              <a:rPr lang="he-IL" sz="24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מֵרַבּוֹתַי</a:t>
            </a:r>
            <a:r>
              <a:rPr lang="he-IL" sz="2400" dirty="0">
                <a:latin typeface="Guttman Stam" panose="02010401010101010101" pitchFamily="2" charset="-79"/>
                <a:cs typeface="Guttman Stam" panose="02010401010101010101" pitchFamily="2" charset="-79"/>
              </a:rPr>
              <a:t>, וּמִתַּלְמִידִי יוֹתֵר מִכֻּלָּן</a:t>
            </a:r>
          </a:p>
          <a:p>
            <a:pPr algn="r" rtl="1"/>
            <a:r>
              <a:rPr lang="he-IL" sz="2400" dirty="0">
                <a:latin typeface="Guttman Stam" panose="02010401010101010101" pitchFamily="2" charset="-79"/>
                <a:cs typeface="Guttman Stam" panose="02010401010101010101" pitchFamily="2" charset="-79"/>
              </a:rPr>
              <a:t> ר' </a:t>
            </a:r>
            <a:r>
              <a:rPr lang="he-IL" sz="24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חנינא</a:t>
            </a:r>
            <a:r>
              <a:rPr lang="he-IL" sz="2400" dirty="0">
                <a:latin typeface="Guttman Stam" panose="02010401010101010101" pitchFamily="2" charset="-79"/>
                <a:cs typeface="Guttman Stam" panose="02010401010101010101" pitchFamily="2" charset="-79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5B80AC-90A2-4809-A37D-D88580703DDD}"/>
              </a:ext>
            </a:extLst>
          </p:cNvPr>
          <p:cNvSpPr/>
          <p:nvPr/>
        </p:nvSpPr>
        <p:spPr>
          <a:xfrm>
            <a:off x="271848" y="1222490"/>
            <a:ext cx="381000" cy="64965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6A4287-AEBF-4C9B-8F35-F3CEC26710BE}"/>
              </a:ext>
            </a:extLst>
          </p:cNvPr>
          <p:cNvSpPr/>
          <p:nvPr/>
        </p:nvSpPr>
        <p:spPr>
          <a:xfrm>
            <a:off x="871152" y="183839"/>
            <a:ext cx="10817172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dirty="0"/>
              <a:t>Aspects of Jewish-Israeli Culture that Support Innovation and Entrepreneurship</a:t>
            </a:r>
            <a:endParaRPr lang="he-IL" sz="2400" dirty="0"/>
          </a:p>
          <a:p>
            <a:pPr algn="ctr" rtl="1"/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4EF430-5504-46D4-AF1D-0783873547B6}"/>
              </a:ext>
            </a:extLst>
          </p:cNvPr>
          <p:cNvSpPr/>
          <p:nvPr/>
        </p:nvSpPr>
        <p:spPr>
          <a:xfrm>
            <a:off x="898742" y="1219992"/>
            <a:ext cx="11049000" cy="649652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 a Safe Environment to Take Risks - Allowing the Freedom to Fail </a:t>
            </a:r>
            <a:endParaRPr lang="he-I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586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756367"/>
            <a:ext cx="7696200" cy="16401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i="1" dirty="0">
                <a:latin typeface="+mj-lt"/>
              </a:rPr>
              <a:t>“I have learned much from my teachers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i="1" dirty="0">
                <a:latin typeface="+mj-lt"/>
              </a:rPr>
              <a:t>and I have learned even more from my colleagues,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but I have learned the </a:t>
            </a:r>
            <a:r>
              <a:rPr lang="en-US" b="1" i="1" dirty="0">
                <a:latin typeface="+mj-lt"/>
              </a:rPr>
              <a:t>most from my students” </a:t>
            </a:r>
            <a:endParaRPr lang="en-US" sz="2400" b="1" i="1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8681" y="4490537"/>
            <a:ext cx="10673720" cy="2183623"/>
          </a:xfrm>
          <a:prstGeom prst="rect">
            <a:avLst/>
          </a:prstGeom>
          <a:solidFill>
            <a:srgbClr val="D2E1E4"/>
          </a:solidFill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/>
            <a:r>
              <a:rPr lang="en-US" sz="3200" kern="0" dirty="0"/>
              <a:t>Everyone participates and share her/his view and perspective</a:t>
            </a:r>
          </a:p>
          <a:p>
            <a:pPr algn="l" rtl="0"/>
            <a:r>
              <a:rPr lang="en-US" sz="3200" kern="0" dirty="0"/>
              <a:t>Giving the space and rights to make  mistakes</a:t>
            </a:r>
            <a:br>
              <a:rPr lang="en-US" sz="3200" kern="0" dirty="0"/>
            </a:br>
            <a:r>
              <a:rPr lang="en-US" sz="3200" kern="0" dirty="0"/>
              <a:t>Promoting Freedom to Fail</a:t>
            </a:r>
          </a:p>
          <a:p>
            <a:pPr algn="l" rtl="0"/>
            <a:r>
              <a:rPr lang="en-US" sz="3200" kern="0" dirty="0"/>
              <a:t>Encourage risk taking</a:t>
            </a:r>
          </a:p>
          <a:p>
            <a:pPr rtl="0"/>
            <a:br>
              <a:rPr lang="en-US" sz="3200" kern="0" dirty="0"/>
            </a:br>
            <a:endParaRPr lang="en-US" sz="32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533" y="2361631"/>
            <a:ext cx="2084766" cy="1710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3663" y="2382723"/>
            <a:ext cx="7426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Rabbi </a:t>
            </a:r>
            <a:r>
              <a:rPr lang="en-US" sz="1800" i="1" dirty="0" err="1"/>
              <a:t>Hanina</a:t>
            </a:r>
            <a:r>
              <a:rPr lang="en-US" sz="1800" i="1" dirty="0"/>
              <a:t> Bar Hama, lived in Jerusalem  2100 years ago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F63B0-54EF-44AF-ADB1-5F19353134B6}"/>
              </a:ext>
            </a:extLst>
          </p:cNvPr>
          <p:cNvSpPr/>
          <p:nvPr/>
        </p:nvSpPr>
        <p:spPr>
          <a:xfrm>
            <a:off x="478913" y="2058565"/>
            <a:ext cx="9095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dirty="0">
                <a:latin typeface="Guttman Stam" panose="02010401010101010101" pitchFamily="2" charset="-79"/>
                <a:cs typeface="Guttman Stam" panose="02010401010101010101" pitchFamily="2" charset="-79"/>
              </a:rPr>
              <a:t>הָרַבָּה לָמַדְתִּי </a:t>
            </a:r>
            <a:r>
              <a:rPr lang="he-IL" sz="20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מֵרַבּוֹתַי</a:t>
            </a:r>
            <a:r>
              <a:rPr lang="he-IL" sz="2000" dirty="0">
                <a:latin typeface="Guttman Stam" panose="02010401010101010101" pitchFamily="2" charset="-79"/>
                <a:cs typeface="Guttman Stam" panose="02010401010101010101" pitchFamily="2" charset="-79"/>
              </a:rPr>
              <a:t>, וּמֵחֲבֵרַי יוֹתֵר </a:t>
            </a:r>
            <a:r>
              <a:rPr lang="he-IL" sz="20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מֵרַבּוֹתַי</a:t>
            </a:r>
            <a:r>
              <a:rPr lang="he-IL" sz="2000" dirty="0">
                <a:latin typeface="Guttman Stam" panose="02010401010101010101" pitchFamily="2" charset="-79"/>
                <a:cs typeface="Guttman Stam" panose="02010401010101010101" pitchFamily="2" charset="-79"/>
              </a:rPr>
              <a:t>, וּמִתַּלְמִידִי יוֹתֵר מִכֻּלָּן</a:t>
            </a:r>
          </a:p>
          <a:p>
            <a:pPr algn="r" rtl="1"/>
            <a:r>
              <a:rPr lang="he-IL" sz="2000" dirty="0">
                <a:latin typeface="Guttman Stam" panose="02010401010101010101" pitchFamily="2" charset="-79"/>
                <a:cs typeface="Guttman Stam" panose="02010401010101010101" pitchFamily="2" charset="-79"/>
              </a:rPr>
              <a:t> ר' </a:t>
            </a:r>
            <a:r>
              <a:rPr lang="he-IL" sz="2000" dirty="0" err="1">
                <a:latin typeface="Guttman Stam" panose="02010401010101010101" pitchFamily="2" charset="-79"/>
                <a:cs typeface="Guttman Stam" panose="02010401010101010101" pitchFamily="2" charset="-79"/>
              </a:rPr>
              <a:t>חנינא</a:t>
            </a:r>
            <a:r>
              <a:rPr lang="he-IL" sz="2000" dirty="0">
                <a:latin typeface="Guttman Stam" panose="02010401010101010101" pitchFamily="2" charset="-79"/>
                <a:cs typeface="Guttman Stam" panose="02010401010101010101" pitchFamily="2" charset="-79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5B80AC-90A2-4809-A37D-D88580703DDD}"/>
              </a:ext>
            </a:extLst>
          </p:cNvPr>
          <p:cNvSpPr/>
          <p:nvPr/>
        </p:nvSpPr>
        <p:spPr>
          <a:xfrm>
            <a:off x="271848" y="1222490"/>
            <a:ext cx="381000" cy="64965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6A4287-AEBF-4C9B-8F35-F3CEC26710BE}"/>
              </a:ext>
            </a:extLst>
          </p:cNvPr>
          <p:cNvSpPr/>
          <p:nvPr/>
        </p:nvSpPr>
        <p:spPr>
          <a:xfrm>
            <a:off x="871152" y="183839"/>
            <a:ext cx="10817172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dirty="0"/>
              <a:t>Aspects of Jewish-Israeli Culture that Support Innovation and Entrepreneurship</a:t>
            </a:r>
            <a:endParaRPr lang="he-IL" sz="2400" dirty="0"/>
          </a:p>
          <a:p>
            <a:pPr algn="ctr" rtl="1"/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4EF430-5504-46D4-AF1D-0783873547B6}"/>
              </a:ext>
            </a:extLst>
          </p:cNvPr>
          <p:cNvSpPr/>
          <p:nvPr/>
        </p:nvSpPr>
        <p:spPr>
          <a:xfrm>
            <a:off x="898742" y="1219992"/>
            <a:ext cx="11049000" cy="649652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 a Safe Environment to Take Risks - Allowing the Freedom to Fail </a:t>
            </a:r>
            <a:endParaRPr lang="he-I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59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60420" name="AutoShape 4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47D4DF-359D-4703-B749-BEE3D857E924}"/>
              </a:ext>
            </a:extLst>
          </p:cNvPr>
          <p:cNvSpPr/>
          <p:nvPr/>
        </p:nvSpPr>
        <p:spPr bwMode="auto">
          <a:xfrm>
            <a:off x="0" y="134009"/>
            <a:ext cx="12192000" cy="762637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Cultivating Culture of Innovation &amp; Entrepreneurship</a:t>
            </a:r>
            <a:endParaRPr kumimoji="0" lang="he-IL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B951DA-EFF6-4327-B91B-0552C6B0AFF9}"/>
              </a:ext>
            </a:extLst>
          </p:cNvPr>
          <p:cNvSpPr/>
          <p:nvPr/>
        </p:nvSpPr>
        <p:spPr>
          <a:xfrm>
            <a:off x="1040658" y="1718291"/>
            <a:ext cx="2260495" cy="363837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Lifelong learning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F784E3-93A4-439F-B044-F9DAA4781D68}"/>
              </a:ext>
            </a:extLst>
          </p:cNvPr>
          <p:cNvSpPr/>
          <p:nvPr/>
        </p:nvSpPr>
        <p:spPr>
          <a:xfrm>
            <a:off x="480915" y="1256190"/>
            <a:ext cx="417012" cy="3649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9079D5-DC19-48E5-B931-6E28DA35B5C1}"/>
              </a:ext>
            </a:extLst>
          </p:cNvPr>
          <p:cNvSpPr/>
          <p:nvPr/>
        </p:nvSpPr>
        <p:spPr>
          <a:xfrm>
            <a:off x="1040658" y="2671902"/>
            <a:ext cx="3655742" cy="363836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Out of Necessity – Constant Vigilance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70662-4441-485B-9435-B761B5458C5E}"/>
              </a:ext>
            </a:extLst>
          </p:cNvPr>
          <p:cNvSpPr/>
          <p:nvPr/>
        </p:nvSpPr>
        <p:spPr>
          <a:xfrm>
            <a:off x="479741" y="1725960"/>
            <a:ext cx="418186" cy="33597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3EC491-C73F-4277-8946-EC315FCBD15F}"/>
              </a:ext>
            </a:extLst>
          </p:cNvPr>
          <p:cNvSpPr/>
          <p:nvPr/>
        </p:nvSpPr>
        <p:spPr>
          <a:xfrm>
            <a:off x="1040658" y="1272425"/>
            <a:ext cx="1393239" cy="363837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C62EDD-F56A-43F2-9E56-F436EE1B7FA6}"/>
              </a:ext>
            </a:extLst>
          </p:cNvPr>
          <p:cNvSpPr/>
          <p:nvPr/>
        </p:nvSpPr>
        <p:spPr>
          <a:xfrm>
            <a:off x="479741" y="2189004"/>
            <a:ext cx="418186" cy="34012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3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EE04B7-4BD0-4491-9F05-7673725D32AB}"/>
              </a:ext>
            </a:extLst>
          </p:cNvPr>
          <p:cNvSpPr/>
          <p:nvPr/>
        </p:nvSpPr>
        <p:spPr>
          <a:xfrm>
            <a:off x="1033502" y="3117767"/>
            <a:ext cx="4134069" cy="35338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Tikkun Olam –Seeking on-going improvement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799215-F2BE-44DB-8EB0-2FA6E3637A70}"/>
              </a:ext>
            </a:extLst>
          </p:cNvPr>
          <p:cNvSpPr/>
          <p:nvPr/>
        </p:nvSpPr>
        <p:spPr>
          <a:xfrm>
            <a:off x="479741" y="2680683"/>
            <a:ext cx="418186" cy="3638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4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F66985-C024-43DC-881D-E50F10EECB63}"/>
              </a:ext>
            </a:extLst>
          </p:cNvPr>
          <p:cNvSpPr/>
          <p:nvPr/>
        </p:nvSpPr>
        <p:spPr>
          <a:xfrm>
            <a:off x="1072786" y="3563633"/>
            <a:ext cx="4495800" cy="445865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Freedom to fail - Safe environment to take risks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FB335B-F0DB-41E4-AE7A-86AB78F2D1EA}"/>
              </a:ext>
            </a:extLst>
          </p:cNvPr>
          <p:cNvSpPr/>
          <p:nvPr/>
        </p:nvSpPr>
        <p:spPr>
          <a:xfrm>
            <a:off x="479741" y="3171592"/>
            <a:ext cx="418186" cy="38832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5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A113F04-0E8A-41DC-A309-49550D49C1FD}"/>
              </a:ext>
            </a:extLst>
          </p:cNvPr>
          <p:cNvSpPr/>
          <p:nvPr/>
        </p:nvSpPr>
        <p:spPr>
          <a:xfrm>
            <a:off x="479741" y="3686985"/>
            <a:ext cx="418186" cy="33597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6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C4863A-13D4-45A0-B662-135F67F6AFB0}"/>
              </a:ext>
            </a:extLst>
          </p:cNvPr>
          <p:cNvSpPr/>
          <p:nvPr/>
        </p:nvSpPr>
        <p:spPr>
          <a:xfrm>
            <a:off x="1040658" y="2207391"/>
            <a:ext cx="2893848" cy="382481"/>
          </a:xfrm>
          <a:prstGeom prst="roundRect">
            <a:avLst/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Building Effective Networks</a:t>
            </a:r>
            <a:endParaRPr lang="he-I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D9F0A87-1E26-47AB-BBF0-4312F2B8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079308"/>
            <a:ext cx="774851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2800" dirty="0">
                <a:latin typeface="+mj-lt"/>
              </a:rPr>
              <a:t>Similar values and principals in many other cultures</a:t>
            </a:r>
            <a:endParaRPr lang="en-US" altLang="en-US" sz="900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9655E45-E3A0-4A1C-931E-1E4D88F4A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858323"/>
            <a:ext cx="4134069" cy="1077218"/>
          </a:xfrm>
          <a:prstGeom prst="rect">
            <a:avLst/>
          </a:prstGeom>
          <a:solidFill>
            <a:srgbClr val="B5CFD3"/>
          </a:solidFill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3200" dirty="0">
                <a:latin typeface="+mj-lt"/>
              </a:rPr>
              <a:t>Elements of culture that are key success factors</a:t>
            </a:r>
            <a:endParaRPr lang="en-US" altLang="en-US" sz="1000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43421299-FDFB-4CA2-892B-B9CF8D9C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51" y="5523143"/>
            <a:ext cx="774851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2800" dirty="0">
                <a:latin typeface="+mj-lt"/>
              </a:rPr>
              <a:t>Many Similarities in the values of China and Israel</a:t>
            </a:r>
            <a:endParaRPr lang="en-US" altLang="en-US" sz="9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229A7D-46E0-4D13-A822-32769F14056A}"/>
              </a:ext>
            </a:extLst>
          </p:cNvPr>
          <p:cNvSpPr/>
          <p:nvPr/>
        </p:nvSpPr>
        <p:spPr>
          <a:xfrm>
            <a:off x="479741" y="4150029"/>
            <a:ext cx="418186" cy="36494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7</a:t>
            </a:r>
            <a:endParaRPr lang="he-IL" sz="16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0E399B-57B8-4BED-826A-7FF508D14753}"/>
              </a:ext>
            </a:extLst>
          </p:cNvPr>
          <p:cNvSpPr/>
          <p:nvPr/>
        </p:nvSpPr>
        <p:spPr>
          <a:xfrm>
            <a:off x="1072786" y="4091527"/>
            <a:ext cx="4812094" cy="423443"/>
          </a:xfrm>
          <a:prstGeom prst="roundRect">
            <a:avLst/>
          </a:prstGeom>
          <a:solidFill>
            <a:srgbClr val="B5CFD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Constant Vigilance – Only the paranoid survive   </a:t>
            </a:r>
            <a:endParaRPr lang="he-I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889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1">
            <a:extLst>
              <a:ext uri="{FF2B5EF4-FFF2-40B4-BE49-F238E27FC236}">
                <a16:creationId xmlns:a16="http://schemas.microsoft.com/office/drawing/2014/main" id="{FB38C7E3-01F2-4083-B100-B5C6416BCB21}"/>
              </a:ext>
            </a:extLst>
          </p:cNvPr>
          <p:cNvSpPr txBox="1">
            <a:spLocks/>
          </p:cNvSpPr>
          <p:nvPr/>
        </p:nvSpPr>
        <p:spPr>
          <a:xfrm>
            <a:off x="6958084" y="1447800"/>
            <a:ext cx="966716" cy="4342020"/>
          </a:xfrm>
          <a:prstGeom prst="rect">
            <a:avLst/>
          </a:prstGeom>
          <a:solidFill>
            <a:srgbClr val="D5D7F7"/>
          </a:solidFill>
        </p:spPr>
        <p:txBody>
          <a:bodyPr/>
          <a:lstStyle/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 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 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endParaRPr lang="en-US" sz="28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8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kern="0" dirty="0">
              <a:latin typeface="+mn-lt"/>
              <a:cs typeface="Times New Roman" pitchFamily="18" charset="0"/>
            </a:endParaRPr>
          </a:p>
          <a:p>
            <a:pPr lvl="1"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801757" y="354076"/>
            <a:ext cx="7306917" cy="1000267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One of the largest &amp; one of the smallest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Similarity and Complimentary </a:t>
            </a: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914400" y="1408319"/>
            <a:ext cx="4038600" cy="4051023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Many shared values: </a:t>
            </a:r>
          </a:p>
          <a:p>
            <a:pPr eaLnBrk="0" hangingPunct="0">
              <a:defRPr/>
            </a:pPr>
            <a:endParaRPr lang="en-US" sz="28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History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Hard working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Family values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Next generation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Value education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Global networks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Ambitious for success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Harmony/Tikkun Olam</a:t>
            </a:r>
          </a:p>
          <a:p>
            <a:pPr eaLnBrk="0" hangingPunct="0">
              <a:defRPr/>
            </a:pPr>
            <a:endParaRPr lang="en-US" sz="2800" kern="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5906524" y="1449180"/>
            <a:ext cx="966716" cy="4342020"/>
          </a:xfrm>
          <a:prstGeom prst="rect">
            <a:avLst/>
          </a:prstGeom>
          <a:solidFill>
            <a:srgbClr val="D5D7F7"/>
          </a:solidFill>
        </p:spPr>
        <p:txBody>
          <a:bodyPr/>
          <a:lstStyle/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 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 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C00000"/>
                </a:solidFill>
                <a:cs typeface="Times New Roman" pitchFamily="18" charset="0"/>
              </a:rPr>
              <a:t>٧</a:t>
            </a:r>
          </a:p>
          <a:p>
            <a:pPr lvl="0" algn="ctr" eaLnBrk="0" hangingPunct="0">
              <a:defRPr/>
            </a:pPr>
            <a:endParaRPr lang="en-US" sz="28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800" b="1" kern="0" dirty="0">
              <a:solidFill>
                <a:srgbClr val="C00000"/>
              </a:solidFill>
              <a:cs typeface="Times New Roman" pitchFamily="18" charset="0"/>
            </a:endParaRPr>
          </a:p>
          <a:p>
            <a:pPr lvl="0" algn="ctr" eaLnBrk="0" hangingPunct="0">
              <a:defRPr/>
            </a:pPr>
            <a:endParaRPr lang="en-US" sz="2000" kern="0" dirty="0">
              <a:latin typeface="+mn-lt"/>
              <a:cs typeface="Times New Roman" pitchFamily="18" charset="0"/>
            </a:endParaRPr>
          </a:p>
          <a:p>
            <a:pPr lvl="1"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3E5E81-A155-4586-9B26-10C36D61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18" y="2142537"/>
            <a:ext cx="3124200" cy="1802744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4A785C5D-F370-4929-A7D7-35C483E93956}"/>
              </a:ext>
            </a:extLst>
          </p:cNvPr>
          <p:cNvSpPr txBox="1">
            <a:spLocks/>
          </p:cNvSpPr>
          <p:nvPr/>
        </p:nvSpPr>
        <p:spPr>
          <a:xfrm>
            <a:off x="5891285" y="1485900"/>
            <a:ext cx="966715" cy="34290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lvl="0"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China</a:t>
            </a:r>
            <a:endParaRPr lang="he-IL" sz="24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45607078-4C49-4FEC-B9EE-1DCA8BB29CB7}"/>
              </a:ext>
            </a:extLst>
          </p:cNvPr>
          <p:cNvSpPr txBox="1">
            <a:spLocks/>
          </p:cNvSpPr>
          <p:nvPr/>
        </p:nvSpPr>
        <p:spPr>
          <a:xfrm>
            <a:off x="6934200" y="1485900"/>
            <a:ext cx="966716" cy="34290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lvl="0"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Israel</a:t>
            </a:r>
            <a:endParaRPr lang="he-IL" sz="24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5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E5E81-A155-4586-9B26-10C36D61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9" y="3165443"/>
            <a:ext cx="3338303" cy="1926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582893-BB3D-4306-BA2D-46C511F5D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0"/>
          <a:stretch/>
        </p:blipFill>
        <p:spPr>
          <a:xfrm>
            <a:off x="9183205" y="4766201"/>
            <a:ext cx="2838459" cy="2154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A3FC55-AD20-45FD-A313-3142CEB2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41756"/>
            <a:ext cx="3160776" cy="2065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9FEB6-9253-4185-A2E0-22E89D22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913" y="753840"/>
            <a:ext cx="4867275" cy="2418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0F236-5FFE-4BF4-9BE6-784CCD094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732997"/>
            <a:ext cx="5660015" cy="37807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9987F8-B12F-40A9-9E0A-E121B5E15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513710"/>
            <a:ext cx="4083832" cy="2286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758A16-A2AD-42C7-A9EC-C36DA5DD7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507" y="2903126"/>
            <a:ext cx="3160776" cy="2158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9F887-9403-4BD7-B364-A0065D184D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968" b="29813"/>
          <a:stretch/>
        </p:blipFill>
        <p:spPr>
          <a:xfrm>
            <a:off x="295897" y="1200817"/>
            <a:ext cx="2466975" cy="87196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0736721-A137-40BA-B03E-9E050E1BA6DA}"/>
              </a:ext>
            </a:extLst>
          </p:cNvPr>
          <p:cNvSpPr/>
          <p:nvPr/>
        </p:nvSpPr>
        <p:spPr>
          <a:xfrm>
            <a:off x="0" y="20937"/>
            <a:ext cx="8610600" cy="87196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Encourage you to visit Israel to study and research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714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B3B122-1A2D-400E-8567-88094A5BCD47}"/>
              </a:ext>
            </a:extLst>
          </p:cNvPr>
          <p:cNvSpPr/>
          <p:nvPr/>
        </p:nvSpPr>
        <p:spPr>
          <a:xfrm>
            <a:off x="838200" y="1826501"/>
            <a:ext cx="9220200" cy="132343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What are the objectives of your PPTs? </a:t>
            </a:r>
          </a:p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(and Business Plan)</a:t>
            </a:r>
            <a:endParaRPr lang="he-IL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806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A03483-66AD-432C-A471-B708FCFEAEAE}"/>
              </a:ext>
            </a:extLst>
          </p:cNvPr>
          <p:cNvSpPr/>
          <p:nvPr/>
        </p:nvSpPr>
        <p:spPr>
          <a:xfrm>
            <a:off x="457200" y="4385168"/>
            <a:ext cx="10428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B3B122-1A2D-400E-8567-88094A5BCD47}"/>
              </a:ext>
            </a:extLst>
          </p:cNvPr>
          <p:cNvSpPr/>
          <p:nvPr/>
        </p:nvSpPr>
        <p:spPr>
          <a:xfrm>
            <a:off x="1066800" y="1611424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D2E1E4"/>
                </a:highlight>
                <a:latin typeface="+mj-lt"/>
              </a:rPr>
              <a:t>The objectives of PPT (and Business Plan)</a:t>
            </a:r>
            <a:endParaRPr lang="he-IL" sz="3200" dirty="0">
              <a:solidFill>
                <a:srgbClr val="002060"/>
              </a:solidFill>
              <a:highlight>
                <a:srgbClr val="D2E1E4"/>
              </a:highlight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7B033-4041-4B05-B7FD-64734C3C841D}"/>
              </a:ext>
            </a:extLst>
          </p:cNvPr>
          <p:cNvSpPr/>
          <p:nvPr/>
        </p:nvSpPr>
        <p:spPr>
          <a:xfrm>
            <a:off x="1066800" y="4364103"/>
            <a:ext cx="1104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To motivate talented people to Join your team (employees, managers, board remembers)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To get support for your project (strategic partners, service providers, customers)</a:t>
            </a:r>
          </a:p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To attract investors to invest in your startup company</a:t>
            </a:r>
            <a:endParaRPr lang="he-IL" sz="3200" dirty="0">
              <a:solidFill>
                <a:srgbClr val="00206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EEE57E-740D-4FB1-9935-A6F5CAA36176}"/>
              </a:ext>
            </a:extLst>
          </p:cNvPr>
          <p:cNvSpPr/>
          <p:nvPr/>
        </p:nvSpPr>
        <p:spPr>
          <a:xfrm>
            <a:off x="1175844" y="2585409"/>
            <a:ext cx="10428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Serve as communication tools.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+mj-lt"/>
              </a:rPr>
              <a:t>- Tell how you can take an innovative idea and make it a profitable business 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+mj-lt"/>
              </a:rPr>
              <a:t>- Tell how is the world going to be better with your product</a:t>
            </a:r>
            <a:endParaRPr lang="he-I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760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3505200" y="1669774"/>
            <a:ext cx="8077200" cy="39690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dirty="0">
                <a:latin typeface="+mj-lt"/>
              </a:rPr>
              <a:t>Creating new markets </a:t>
            </a:r>
          </a:p>
          <a:p>
            <a:pPr algn="ctr"/>
            <a:r>
              <a:rPr lang="en-US" sz="2800" dirty="0">
                <a:latin typeface="+mj-lt"/>
              </a:rPr>
              <a:t>Uncertainty/Unknown</a:t>
            </a:r>
          </a:p>
          <a:p>
            <a:pPr lvl="0" algn="ctr"/>
            <a:r>
              <a:rPr lang="en-US" sz="2800" dirty="0">
                <a:latin typeface="+mj-lt"/>
              </a:rPr>
              <a:t>Protection of Intellectual property</a:t>
            </a:r>
          </a:p>
          <a:p>
            <a:pPr lvl="0" algn="ctr"/>
            <a:r>
              <a:rPr lang="en-US" sz="2800" dirty="0">
                <a:latin typeface="+mn-lt"/>
              </a:rPr>
              <a:t>Long duration of development period</a:t>
            </a:r>
          </a:p>
          <a:p>
            <a:pPr lvl="0" algn="ctr"/>
            <a:r>
              <a:rPr lang="en-US" sz="2800" dirty="0">
                <a:latin typeface="+mn-lt"/>
              </a:rPr>
              <a:t>Skilled employees – not easy to find/high cost </a:t>
            </a:r>
          </a:p>
          <a:p>
            <a:pPr lvl="0" algn="ctr"/>
            <a:r>
              <a:rPr lang="en-US" sz="2800" dirty="0">
                <a:latin typeface="+mn-lt"/>
              </a:rPr>
              <a:t>Dependency (on other technologies) – design win</a:t>
            </a:r>
          </a:p>
          <a:p>
            <a:pPr algn="ctr"/>
            <a:r>
              <a:rPr lang="en-US" sz="2800" dirty="0">
                <a:latin typeface="+mj-lt"/>
              </a:rPr>
              <a:t>Frequent changes-standards/technology/interfaces</a:t>
            </a:r>
            <a:endParaRPr lang="he-IL" sz="2400" kern="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lvl="0" algn="ctr"/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highlight>
                  <a:srgbClr val="FFFF00"/>
                </a:highlight>
                <a:latin typeface="+mn-lt"/>
              </a:rPr>
              <a:t>Requires a lot of money before it generates revenue</a:t>
            </a:r>
          </a:p>
        </p:txBody>
      </p:sp>
      <p:pic>
        <p:nvPicPr>
          <p:cNvPr id="6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835" y="6477000"/>
            <a:ext cx="304800" cy="304800"/>
          </a:xfrm>
          <a:prstGeom prst="rect">
            <a:avLst/>
          </a:prstGeom>
          <a:noFill/>
        </p:spPr>
      </p:pic>
      <p:sp>
        <p:nvSpPr>
          <p:cNvPr id="7" name="כותרת 1"/>
          <p:cNvSpPr txBox="1">
            <a:spLocks/>
          </p:cNvSpPr>
          <p:nvPr/>
        </p:nvSpPr>
        <p:spPr>
          <a:xfrm>
            <a:off x="457200" y="88624"/>
            <a:ext cx="11430000" cy="978176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pPr lvl="0" algn="ctr"/>
            <a:r>
              <a:rPr lang="en-US" sz="28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What are some the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Characteristics-Challenges </a:t>
            </a:r>
          </a:p>
          <a:p>
            <a:pPr lvl="0" algn="ctr"/>
            <a:r>
              <a:rPr lang="en-US" sz="2800" dirty="0">
                <a:solidFill>
                  <a:schemeClr val="bg1"/>
                </a:solidFill>
                <a:latin typeface="+mj-lt"/>
              </a:rPr>
              <a:t>of Innovative Entrepreneurship?</a:t>
            </a:r>
            <a:endParaRPr lang="he-IL" sz="32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7660F893-C36A-4809-A24C-FF026A68E76E}"/>
              </a:ext>
            </a:extLst>
          </p:cNvPr>
          <p:cNvSpPr txBox="1">
            <a:spLocks/>
          </p:cNvSpPr>
          <p:nvPr/>
        </p:nvSpPr>
        <p:spPr>
          <a:xfrm>
            <a:off x="685800" y="5943600"/>
            <a:ext cx="11201400" cy="533400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+mj-lt"/>
              </a:rPr>
              <a:t>High Costs, High Risks, High Risks, High Risks,        High Rewards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93ED4A69-E450-4FBA-9469-9070EA32B5EA}"/>
              </a:ext>
            </a:extLst>
          </p:cNvPr>
          <p:cNvSpPr txBox="1">
            <a:spLocks/>
          </p:cNvSpPr>
          <p:nvPr/>
        </p:nvSpPr>
        <p:spPr>
          <a:xfrm>
            <a:off x="838200" y="1219200"/>
            <a:ext cx="3733800" cy="4114800"/>
          </a:xfrm>
          <a:prstGeom prst="rect">
            <a:avLst/>
          </a:prstGeom>
        </p:spPr>
        <p:txBody>
          <a:bodyPr/>
          <a:lstStyle/>
          <a:p>
            <a:r>
              <a:rPr lang="en-US" sz="3200" kern="0" dirty="0">
                <a:solidFill>
                  <a:schemeClr val="tx2"/>
                </a:solidFill>
                <a:highlight>
                  <a:srgbClr val="B5CFD3"/>
                </a:highlight>
                <a:latin typeface="+mj-lt"/>
                <a:cs typeface="Times New Roman" pitchFamily="18" charset="0"/>
              </a:rPr>
              <a:t>Creating innovative new product using technology </a:t>
            </a:r>
          </a:p>
          <a:p>
            <a:endParaRPr lang="en-US" sz="3200" kern="0" dirty="0">
              <a:solidFill>
                <a:schemeClr val="tx2"/>
              </a:solidFill>
              <a:highlight>
                <a:srgbClr val="B5CFD3"/>
              </a:highlight>
              <a:latin typeface="+mj-lt"/>
              <a:cs typeface="Times New Roman" pitchFamily="18" charset="0"/>
            </a:endParaRPr>
          </a:p>
          <a:p>
            <a:endParaRPr lang="en-US" sz="3200" kern="0" dirty="0">
              <a:solidFill>
                <a:schemeClr val="tx2"/>
              </a:solidFill>
              <a:highlight>
                <a:srgbClr val="B5CFD3"/>
              </a:highlight>
              <a:latin typeface="+mj-lt"/>
              <a:cs typeface="Times New Roman" pitchFamily="18" charset="0"/>
            </a:endParaRPr>
          </a:p>
          <a:p>
            <a:endParaRPr lang="en-US" sz="3200" kern="0" dirty="0">
              <a:solidFill>
                <a:schemeClr val="tx2"/>
              </a:solidFill>
              <a:highlight>
                <a:srgbClr val="B5CFD3"/>
              </a:highlight>
              <a:latin typeface="+mj-lt"/>
              <a:cs typeface="Times New Roman" pitchFamily="18" charset="0"/>
            </a:endParaRPr>
          </a:p>
          <a:p>
            <a:r>
              <a:rPr lang="en-US" sz="3200" kern="0" dirty="0">
                <a:solidFill>
                  <a:schemeClr val="tx2"/>
                </a:solidFill>
                <a:highlight>
                  <a:srgbClr val="B5CFD3"/>
                </a:highlight>
                <a:latin typeface="+mj-lt"/>
                <a:cs typeface="Times New Roman" pitchFamily="18" charset="0"/>
              </a:rPr>
              <a:t>”Liability of  </a:t>
            </a:r>
          </a:p>
          <a:p>
            <a:r>
              <a:rPr lang="en-US" sz="3200" kern="0" dirty="0">
                <a:solidFill>
                  <a:schemeClr val="tx2"/>
                </a:solidFill>
                <a:highlight>
                  <a:srgbClr val="B5CFD3"/>
                </a:highlight>
                <a:latin typeface="+mj-lt"/>
                <a:cs typeface="Times New Roman" pitchFamily="18" charset="0"/>
              </a:rPr>
              <a:t>Newness”</a:t>
            </a: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491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B1D4B3-2B4F-4311-83B0-C2B0F3FF3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98" y="1447800"/>
            <a:ext cx="3126502" cy="419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8B1035-5FF6-4A0E-A333-08BE0181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2" y="1368183"/>
            <a:ext cx="3398620" cy="3990063"/>
          </a:xfrm>
          <a:prstGeom prst="rect">
            <a:avLst/>
          </a:prstGeom>
        </p:spPr>
      </p:pic>
      <p:sp>
        <p:nvSpPr>
          <p:cNvPr id="19" name="כותרת 1">
            <a:extLst>
              <a:ext uri="{FF2B5EF4-FFF2-40B4-BE49-F238E27FC236}">
                <a16:creationId xmlns:a16="http://schemas.microsoft.com/office/drawing/2014/main" id="{B796B20C-48D6-4402-9809-5AE452F181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/>
            <a:r>
              <a:rPr lang="en-US" sz="40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Israel (The Jewish State) </a:t>
            </a:r>
          </a:p>
          <a:p>
            <a:pPr algn="ctr"/>
            <a:r>
              <a:rPr lang="en-US" sz="40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 Hub of Innovation &amp; Technology powerhouse </a:t>
            </a:r>
            <a:endParaRPr lang="he-IL" sz="28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9D14BF-E937-44FE-822C-DF1DFE82DBA3}"/>
              </a:ext>
            </a:extLst>
          </p:cNvPr>
          <p:cNvGrpSpPr/>
          <p:nvPr/>
        </p:nvGrpSpPr>
        <p:grpSpPr>
          <a:xfrm>
            <a:off x="2323222" y="2597774"/>
            <a:ext cx="5650842" cy="3886200"/>
            <a:chOff x="122040" y="3872410"/>
            <a:chExt cx="5624301" cy="28392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2DF578-46E9-415F-B5E6-99E87CE94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53" t="9300" r="51690" b="34249"/>
            <a:stretch/>
          </p:blipFill>
          <p:spPr>
            <a:xfrm>
              <a:off x="122040" y="3872410"/>
              <a:ext cx="3306962" cy="28392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9AD025-E030-4CCE-90E3-AC06B9272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614" t="40247" r="12370" b="34249"/>
            <a:stretch/>
          </p:blipFill>
          <p:spPr>
            <a:xfrm>
              <a:off x="2971800" y="5442142"/>
              <a:ext cx="2774541" cy="1263458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FD0D45E4-E842-47ED-B4E2-41D93932851E}"/>
              </a:ext>
            </a:extLst>
          </p:cNvPr>
          <p:cNvSpPr/>
          <p:nvPr/>
        </p:nvSpPr>
        <p:spPr bwMode="auto">
          <a:xfrm>
            <a:off x="0" y="1635223"/>
            <a:ext cx="892847" cy="116225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A123EB-704B-469A-BA77-EB4B1543A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981" y="1560342"/>
            <a:ext cx="2384144" cy="1450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4E1822-C872-4412-9F44-60A4702CB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55" y="5510630"/>
            <a:ext cx="2294701" cy="965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D3EDE1-820A-4077-B1FF-3EC03BD3E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368" y="5663881"/>
            <a:ext cx="1329130" cy="7760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BC36D3-66FB-4677-899A-BD228A0B2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39" y="5644347"/>
            <a:ext cx="2406207" cy="106156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EA207B2-461C-41A9-9693-FEF59A5E55A8}"/>
              </a:ext>
            </a:extLst>
          </p:cNvPr>
          <p:cNvSpPr/>
          <p:nvPr/>
        </p:nvSpPr>
        <p:spPr>
          <a:xfrm>
            <a:off x="3658128" y="3583117"/>
            <a:ext cx="2320205" cy="954107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+mn-lt"/>
                <a:ea typeface="Times New Roman" panose="02020603050405020304" pitchFamily="18" charset="0"/>
              </a:rPr>
              <a:t>Innovation Index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44EA6B-B4B4-4BE5-AC5D-F8CD52175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1068" y="1857863"/>
            <a:ext cx="1361331" cy="1249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D4C6D3-700F-4136-B3B2-5F6CBBA682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9861" y="4133973"/>
            <a:ext cx="1956215" cy="10711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5AFE55-F60E-4110-B92A-5757B03BE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899" y="1447800"/>
            <a:ext cx="2390917" cy="16674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617814-A3BB-4C22-BF7B-7D25B17A3C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977446"/>
            <a:ext cx="2933835" cy="108272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3606D8D-BD42-4BB4-86C2-F8D69B3AEF64}"/>
              </a:ext>
            </a:extLst>
          </p:cNvPr>
          <p:cNvSpPr/>
          <p:nvPr/>
        </p:nvSpPr>
        <p:spPr bwMode="auto">
          <a:xfrm>
            <a:off x="2323222" y="3301883"/>
            <a:ext cx="789775" cy="318209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4860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B847-CC20-4D20-AF3F-7C93A7989776}"/>
              </a:ext>
            </a:extLst>
          </p:cNvPr>
          <p:cNvSpPr/>
          <p:nvPr/>
        </p:nvSpPr>
        <p:spPr>
          <a:xfrm>
            <a:off x="1295400" y="2514600"/>
            <a:ext cx="8915400" cy="148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Investors trust your capabilities and your judgement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Take a risk of their reputation and money</a:t>
            </a:r>
            <a:endParaRPr lang="he-IL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2C78B-7565-4CDD-9FE7-0EC978EE0B56}"/>
              </a:ext>
            </a:extLst>
          </p:cNvPr>
          <p:cNvSpPr/>
          <p:nvPr/>
        </p:nvSpPr>
        <p:spPr>
          <a:xfrm>
            <a:off x="1066800" y="1611424"/>
            <a:ext cx="6019800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Do you need investors ?</a:t>
            </a:r>
            <a:endParaRPr lang="he-IL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3713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914401" y="2273135"/>
            <a:ext cx="1523999" cy="405061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1,000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100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?</a:t>
            </a:r>
          </a:p>
          <a:p>
            <a:pPr algn="ctr" eaLnBrk="0" hangingPunct="0">
              <a:defRPr/>
            </a:pP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E8579-1E99-460B-AA38-520AC573585F}" type="slidenum">
              <a:rPr lang="he-IL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כותרת 1"/>
          <p:cNvSpPr txBox="1">
            <a:spLocks/>
          </p:cNvSpPr>
          <p:nvPr/>
        </p:nvSpPr>
        <p:spPr>
          <a:xfrm>
            <a:off x="914401" y="1501661"/>
            <a:ext cx="1523999" cy="771474"/>
          </a:xfrm>
          <a:prstGeom prst="rect">
            <a:avLst/>
          </a:prstGeom>
          <a:solidFill>
            <a:srgbClr val="D2E1E4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Each 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Year</a:t>
            </a:r>
            <a:endParaRPr lang="he-IL" sz="24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02ACA10B-936F-4CF8-AD01-C79530E6BEC4}"/>
              </a:ext>
            </a:extLst>
          </p:cNvPr>
          <p:cNvSpPr txBox="1">
            <a:spLocks/>
          </p:cNvSpPr>
          <p:nvPr/>
        </p:nvSpPr>
        <p:spPr>
          <a:xfrm>
            <a:off x="3276600" y="2582283"/>
            <a:ext cx="3581400" cy="1752600"/>
          </a:xfrm>
          <a:prstGeom prst="rect">
            <a:avLst/>
          </a:prstGeom>
          <a:noFill/>
        </p:spPr>
        <p:txBody>
          <a:bodyPr/>
          <a:lstStyle/>
          <a:p>
            <a:pPr algn="ctr"/>
            <a:r>
              <a:rPr lang="en-US" sz="120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?</a:t>
            </a:r>
            <a:endParaRPr lang="he-IL" sz="12000" kern="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ECFC4935-8015-44AD-8674-3AB273F3417C}"/>
              </a:ext>
            </a:extLst>
          </p:cNvPr>
          <p:cNvSpPr txBox="1">
            <a:spLocks/>
          </p:cNvSpPr>
          <p:nvPr/>
        </p:nvSpPr>
        <p:spPr>
          <a:xfrm>
            <a:off x="2057400" y="321658"/>
            <a:ext cx="8077200" cy="52322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algn="ctr"/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How Risky is High Risk?</a:t>
            </a:r>
            <a:endParaRPr lang="he-IL" sz="2800" kern="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4014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914401" y="2273135"/>
            <a:ext cx="1523999" cy="405061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1,000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100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10</a:t>
            </a:r>
          </a:p>
          <a:p>
            <a:pPr algn="ctr"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?</a:t>
            </a:r>
          </a:p>
          <a:p>
            <a:pPr algn="ctr" eaLnBrk="0" hangingPunct="0">
              <a:defRPr/>
            </a:pP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2552700" y="2714916"/>
            <a:ext cx="7086600" cy="3608829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Business plans submitted to VC investors</a:t>
            </a:r>
          </a:p>
          <a:p>
            <a:pPr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Considered and evaluated</a:t>
            </a:r>
          </a:p>
          <a:p>
            <a:pPr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Selected for investment</a:t>
            </a:r>
          </a:p>
          <a:p>
            <a:pPr eaLnBrk="0" hangingPunct="0">
              <a:defRPr/>
            </a:pPr>
            <a:endParaRPr lang="en-US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Realize successful exit</a:t>
            </a:r>
          </a:p>
          <a:p>
            <a:pPr eaLnBrk="0" hangingPunct="0">
              <a:defRPr/>
            </a:pP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E8579-1E99-460B-AA38-520AC573585F}" type="slidenum">
              <a:rPr lang="he-IL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057400" y="321658"/>
            <a:ext cx="8077200" cy="52322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pPr algn="ctr"/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How Risky is High Risk?</a:t>
            </a:r>
            <a:endParaRPr lang="he-IL" sz="2800" kern="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כותרת 1"/>
          <p:cNvSpPr txBox="1">
            <a:spLocks/>
          </p:cNvSpPr>
          <p:nvPr/>
        </p:nvSpPr>
        <p:spPr>
          <a:xfrm>
            <a:off x="914401" y="1501661"/>
            <a:ext cx="1523999" cy="771474"/>
          </a:xfrm>
          <a:prstGeom prst="rect">
            <a:avLst/>
          </a:prstGeom>
          <a:solidFill>
            <a:srgbClr val="D2E1E4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Each 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Year</a:t>
            </a:r>
            <a:endParaRPr lang="he-IL" sz="24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8841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B847-CC20-4D20-AF3F-7C93A7989776}"/>
              </a:ext>
            </a:extLst>
          </p:cNvPr>
          <p:cNvSpPr/>
          <p:nvPr/>
        </p:nvSpPr>
        <p:spPr>
          <a:xfrm>
            <a:off x="1295400" y="2514600"/>
            <a:ext cx="8915400" cy="148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Investors trust your capabilities and your judgement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They are risking their reputation and money</a:t>
            </a:r>
            <a:endParaRPr lang="he-IL" sz="32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2B1F5-2AC5-4325-AA2A-7002616DE7F6}"/>
              </a:ext>
            </a:extLst>
          </p:cNvPr>
          <p:cNvSpPr/>
          <p:nvPr/>
        </p:nvSpPr>
        <p:spPr>
          <a:xfrm>
            <a:off x="1295400" y="5246576"/>
            <a:ext cx="76962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What the investors are looking for?</a:t>
            </a:r>
            <a:endParaRPr lang="he-IL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2C78B-7565-4CDD-9FE7-0EC978EE0B56}"/>
              </a:ext>
            </a:extLst>
          </p:cNvPr>
          <p:cNvSpPr/>
          <p:nvPr/>
        </p:nvSpPr>
        <p:spPr>
          <a:xfrm>
            <a:off x="1066800" y="1611424"/>
            <a:ext cx="6019800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Do you need investors ?</a:t>
            </a:r>
            <a:endParaRPr lang="he-IL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38437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13126E-D2B8-4078-A47A-49383A634E16}"/>
              </a:ext>
            </a:extLst>
          </p:cNvPr>
          <p:cNvSpPr/>
          <p:nvPr/>
        </p:nvSpPr>
        <p:spPr bwMode="auto">
          <a:xfrm>
            <a:off x="9359140" y="2748032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Technology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268AE8-98AE-4899-B176-2E8485FC88FC}"/>
              </a:ext>
            </a:extLst>
          </p:cNvPr>
          <p:cNvSpPr/>
          <p:nvPr/>
        </p:nvSpPr>
        <p:spPr bwMode="auto">
          <a:xfrm>
            <a:off x="6934200" y="2754990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Market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52A05-901D-4400-8013-C581ADF80E76}"/>
              </a:ext>
            </a:extLst>
          </p:cNvPr>
          <p:cNvSpPr/>
          <p:nvPr/>
        </p:nvSpPr>
        <p:spPr bwMode="auto">
          <a:xfrm>
            <a:off x="7953786" y="1804906"/>
            <a:ext cx="2740717" cy="1893210"/>
          </a:xfrm>
          <a:prstGeom prst="ellipse">
            <a:avLst/>
          </a:prstGeom>
          <a:solidFill>
            <a:srgbClr val="E3EAE2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Team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DF2E4E-8CD2-4C6B-8B7B-E2759FB455F9}"/>
              </a:ext>
            </a:extLst>
          </p:cNvPr>
          <p:cNvSpPr/>
          <p:nvPr/>
        </p:nvSpPr>
        <p:spPr>
          <a:xfrm>
            <a:off x="381000" y="1370611"/>
            <a:ext cx="76962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What the investors are looking for?</a:t>
            </a:r>
            <a:endParaRPr lang="he-IL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18CC0-156B-429E-8F91-6A11D719A83C}"/>
              </a:ext>
            </a:extLst>
          </p:cNvPr>
          <p:cNvSpPr/>
          <p:nvPr/>
        </p:nvSpPr>
        <p:spPr>
          <a:xfrm>
            <a:off x="381000" y="2062800"/>
            <a:ext cx="647700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Is there a need to what you offer?</a:t>
            </a:r>
            <a:endParaRPr lang="he-IL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23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13126E-D2B8-4078-A47A-49383A634E16}"/>
              </a:ext>
            </a:extLst>
          </p:cNvPr>
          <p:cNvSpPr/>
          <p:nvPr/>
        </p:nvSpPr>
        <p:spPr bwMode="auto">
          <a:xfrm>
            <a:off x="9420852" y="1404249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Technology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268AE8-98AE-4899-B176-2E8485FC88FC}"/>
              </a:ext>
            </a:extLst>
          </p:cNvPr>
          <p:cNvSpPr/>
          <p:nvPr/>
        </p:nvSpPr>
        <p:spPr bwMode="auto">
          <a:xfrm>
            <a:off x="6721130" y="1648617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Market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52A05-901D-4400-8013-C581ADF80E76}"/>
              </a:ext>
            </a:extLst>
          </p:cNvPr>
          <p:cNvSpPr/>
          <p:nvPr/>
        </p:nvSpPr>
        <p:spPr bwMode="auto">
          <a:xfrm>
            <a:off x="1676400" y="2036820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Team</a:t>
            </a:r>
            <a:endParaRPr kumimoji="0" 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E66C2-023A-4E9C-BB10-5379B29CFA74}"/>
              </a:ext>
            </a:extLst>
          </p:cNvPr>
          <p:cNvSpPr/>
          <p:nvPr/>
        </p:nvSpPr>
        <p:spPr>
          <a:xfrm>
            <a:off x="5757038" y="2595222"/>
            <a:ext cx="4068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Market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Market Size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Market Trend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Potential Buyers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Competition/Threats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Demand for your solution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“Is someone willing to pay”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E8541F-F2D4-4FB2-A5BB-ADFC41DA6D79}"/>
              </a:ext>
            </a:extLst>
          </p:cNvPr>
          <p:cNvSpPr/>
          <p:nvPr/>
        </p:nvSpPr>
        <p:spPr>
          <a:xfrm>
            <a:off x="9825046" y="3220305"/>
            <a:ext cx="2438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Technology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Innovative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Add value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Attainable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Protectability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B7CD40-9A01-4D3E-B072-D0EBD08CA503}"/>
              </a:ext>
            </a:extLst>
          </p:cNvPr>
          <p:cNvSpPr/>
          <p:nvPr/>
        </p:nvSpPr>
        <p:spPr>
          <a:xfrm>
            <a:off x="747711" y="2438400"/>
            <a:ext cx="597217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Team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Skills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Passion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Knowledge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Experience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Capabilities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Commitment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Business Networks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Team Diversification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Team Members Complement each other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18712-E863-4DEA-8083-2C17F8D7F898}"/>
              </a:ext>
            </a:extLst>
          </p:cNvPr>
          <p:cNvSpPr/>
          <p:nvPr/>
        </p:nvSpPr>
        <p:spPr>
          <a:xfrm>
            <a:off x="381000" y="1370611"/>
            <a:ext cx="67056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What the investors are looking for?</a:t>
            </a:r>
            <a:endParaRPr lang="he-IL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4861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1371600" y="2286000"/>
            <a:ext cx="9601200" cy="2286000"/>
          </a:xfrm>
          <a:prstGeom prst="rect">
            <a:avLst/>
          </a:prstGeom>
          <a:solidFill>
            <a:srgbClr val="00206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48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The life cycle of innovative </a:t>
            </a:r>
            <a:r>
              <a:rPr lang="en-US" sz="48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startups </a:t>
            </a:r>
          </a:p>
          <a:p>
            <a:pPr algn="ctr" eaLnBrk="0" hangingPunct="0">
              <a:defRPr/>
            </a:pPr>
            <a:r>
              <a:rPr lang="en-US" sz="48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From Idea to Exit</a:t>
            </a:r>
            <a:endParaRPr lang="he-IL" sz="48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618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0099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innovative startups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97043-D5EB-42E7-AEDC-BBA3CDDD61DE}"/>
              </a:ext>
            </a:extLst>
          </p:cNvPr>
          <p:cNvSpPr/>
          <p:nvPr/>
        </p:nvSpPr>
        <p:spPr bwMode="auto">
          <a:xfrm>
            <a:off x="650723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A2ACF19-B6DC-44CD-90CA-C00370146387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D19243-E58B-41EE-8BAA-C2E085859258}"/>
              </a:ext>
            </a:extLst>
          </p:cNvPr>
          <p:cNvSpPr/>
          <p:nvPr/>
        </p:nvSpPr>
        <p:spPr bwMode="auto">
          <a:xfrm>
            <a:off x="650723" y="4064189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F6ED6E-2918-49EF-95EF-1E9098648092}"/>
              </a:ext>
            </a:extLst>
          </p:cNvPr>
          <p:cNvSpPr/>
          <p:nvPr/>
        </p:nvSpPr>
        <p:spPr bwMode="auto">
          <a:xfrm>
            <a:off x="650723" y="2888108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6411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9" name="Pentagon 8"/>
          <p:cNvSpPr/>
          <p:nvPr/>
        </p:nvSpPr>
        <p:spPr bwMode="auto">
          <a:xfrm>
            <a:off x="5371116" y="1308599"/>
            <a:ext cx="3339270" cy="967356"/>
          </a:xfrm>
          <a:prstGeom prst="homePlate">
            <a:avLst/>
          </a:prstGeom>
          <a:solidFill>
            <a:schemeClr val="accent3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Conduct Preliminary Feasibility Evaluation</a:t>
            </a:r>
          </a:p>
        </p:txBody>
      </p:sp>
      <p:sp>
        <p:nvSpPr>
          <p:cNvPr id="12" name="Pentagon 11"/>
          <p:cNvSpPr/>
          <p:nvPr/>
        </p:nvSpPr>
        <p:spPr bwMode="auto">
          <a:xfrm>
            <a:off x="2924229" y="2911834"/>
            <a:ext cx="2133600" cy="974968"/>
          </a:xfrm>
          <a:prstGeom prst="homePlate">
            <a:avLst/>
          </a:prstGeom>
          <a:solidFill>
            <a:srgbClr val="E3EAE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</a:t>
            </a:r>
          </a:p>
        </p:txBody>
      </p:sp>
      <p:sp>
        <p:nvSpPr>
          <p:cNvPr id="14" name="Pentagon 13"/>
          <p:cNvSpPr/>
          <p:nvPr/>
        </p:nvSpPr>
        <p:spPr bwMode="auto">
          <a:xfrm>
            <a:off x="5335658" y="2954345"/>
            <a:ext cx="3187946" cy="932457"/>
          </a:xfrm>
          <a:prstGeom prst="homePlate">
            <a:avLst/>
          </a:prstGeom>
          <a:solidFill>
            <a:srgbClr val="E3EAE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Develop Product</a:t>
            </a:r>
          </a:p>
        </p:txBody>
      </p:sp>
      <p:sp>
        <p:nvSpPr>
          <p:cNvPr id="15" name="Pentagon 14"/>
          <p:cNvSpPr/>
          <p:nvPr/>
        </p:nvSpPr>
        <p:spPr bwMode="auto">
          <a:xfrm>
            <a:off x="9003536" y="2987190"/>
            <a:ext cx="2721023" cy="932457"/>
          </a:xfrm>
          <a:prstGeom prst="homePlate">
            <a:avLst/>
          </a:prstGeom>
          <a:solidFill>
            <a:srgbClr val="E3EAE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Test Product</a:t>
            </a:r>
          </a:p>
        </p:txBody>
      </p:sp>
      <p:sp>
        <p:nvSpPr>
          <p:cNvPr id="18" name="Pentagon 17"/>
          <p:cNvSpPr/>
          <p:nvPr/>
        </p:nvSpPr>
        <p:spPr bwMode="auto">
          <a:xfrm>
            <a:off x="2884803" y="4138044"/>
            <a:ext cx="2179167" cy="967356"/>
          </a:xfrm>
          <a:prstGeom prst="homePlate">
            <a:avLst/>
          </a:prstGeom>
          <a:solidFill>
            <a:srgbClr val="B5CFD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19" name="Pentagon 18"/>
          <p:cNvSpPr/>
          <p:nvPr/>
        </p:nvSpPr>
        <p:spPr bwMode="auto">
          <a:xfrm>
            <a:off x="5371116" y="4146781"/>
            <a:ext cx="3152488" cy="958619"/>
          </a:xfrm>
          <a:prstGeom prst="homePlate">
            <a:avLst/>
          </a:prstGeom>
          <a:solidFill>
            <a:srgbClr val="B5CFD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20" name="Pentagon 19"/>
          <p:cNvSpPr/>
          <p:nvPr/>
        </p:nvSpPr>
        <p:spPr bwMode="auto">
          <a:xfrm>
            <a:off x="8899476" y="4149591"/>
            <a:ext cx="2721022" cy="955810"/>
          </a:xfrm>
          <a:prstGeom prst="homePlate">
            <a:avLst/>
          </a:prstGeom>
          <a:solidFill>
            <a:srgbClr val="B5CFD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sp>
        <p:nvSpPr>
          <p:cNvPr id="23" name="Pentagon 22"/>
          <p:cNvSpPr/>
          <p:nvPr/>
        </p:nvSpPr>
        <p:spPr bwMode="auto">
          <a:xfrm>
            <a:off x="7345886" y="5274232"/>
            <a:ext cx="4274612" cy="516729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Initial Public Offering - IPO</a:t>
            </a:r>
          </a:p>
        </p:txBody>
      </p:sp>
      <p:sp>
        <p:nvSpPr>
          <p:cNvPr id="24" name="Pentagon 23"/>
          <p:cNvSpPr/>
          <p:nvPr/>
        </p:nvSpPr>
        <p:spPr bwMode="auto">
          <a:xfrm>
            <a:off x="7345887" y="5964812"/>
            <a:ext cx="4274612" cy="545240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Mergers &amp; Acquisitions - M&amp;A</a:t>
            </a:r>
          </a:p>
        </p:txBody>
      </p:sp>
      <p:sp>
        <p:nvSpPr>
          <p:cNvPr id="25" name="Pentagon 24"/>
          <p:cNvSpPr/>
          <p:nvPr/>
        </p:nvSpPr>
        <p:spPr bwMode="auto">
          <a:xfrm>
            <a:off x="2914816" y="1308599"/>
            <a:ext cx="2232959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Create an </a:t>
            </a:r>
          </a:p>
          <a:p>
            <a:pPr algn="ctr"/>
            <a:r>
              <a:rPr lang="en-US" sz="2400" dirty="0">
                <a:latin typeface="+mj-lt"/>
              </a:rPr>
              <a:t>Idea</a:t>
            </a:r>
          </a:p>
        </p:txBody>
      </p:sp>
      <p:sp>
        <p:nvSpPr>
          <p:cNvPr id="28" name="Pentagon 27"/>
          <p:cNvSpPr/>
          <p:nvPr/>
        </p:nvSpPr>
        <p:spPr bwMode="auto">
          <a:xfrm>
            <a:off x="5371116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9" name="Pentagon 28"/>
          <p:cNvSpPr/>
          <p:nvPr/>
        </p:nvSpPr>
        <p:spPr bwMode="auto">
          <a:xfrm>
            <a:off x="4145553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30" name="Pentagon 29"/>
          <p:cNvSpPr/>
          <p:nvPr/>
        </p:nvSpPr>
        <p:spPr bwMode="auto">
          <a:xfrm>
            <a:off x="2865809" y="5311651"/>
            <a:ext cx="1639041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B3BC95CF-659D-4BB2-B8E9-22AE89C4F324}"/>
              </a:ext>
            </a:extLst>
          </p:cNvPr>
          <p:cNvSpPr/>
          <p:nvPr/>
        </p:nvSpPr>
        <p:spPr bwMode="auto">
          <a:xfrm>
            <a:off x="8967601" y="1337693"/>
            <a:ext cx="2687893" cy="948307"/>
          </a:xfrm>
          <a:prstGeom prst="homePlate">
            <a:avLst/>
          </a:prstGeom>
          <a:solidFill>
            <a:schemeClr val="accent3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Form &amp; Assess Business Model</a:t>
            </a: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502ECB77-77D2-4129-87EB-387D6B7524BF}"/>
              </a:ext>
            </a:extLst>
          </p:cNvPr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innovative startups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7FEAAD1-5CDA-4808-80C1-91EA5F86A9C4}"/>
              </a:ext>
            </a:extLst>
          </p:cNvPr>
          <p:cNvSpPr/>
          <p:nvPr/>
        </p:nvSpPr>
        <p:spPr bwMode="auto">
          <a:xfrm>
            <a:off x="650723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EE85EBD-1130-4FE8-8306-749959AD8A03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6FB59E0-7B75-4742-8C88-AAC7E26BF04D}"/>
              </a:ext>
            </a:extLst>
          </p:cNvPr>
          <p:cNvSpPr/>
          <p:nvPr/>
        </p:nvSpPr>
        <p:spPr bwMode="auto">
          <a:xfrm>
            <a:off x="650723" y="4064189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BD4FEF1-3BE1-4F38-A57D-091A21CCF136}"/>
              </a:ext>
            </a:extLst>
          </p:cNvPr>
          <p:cNvSpPr/>
          <p:nvPr/>
        </p:nvSpPr>
        <p:spPr bwMode="auto">
          <a:xfrm>
            <a:off x="650723" y="2888108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991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entagon 19">
            <a:extLst>
              <a:ext uri="{FF2B5EF4-FFF2-40B4-BE49-F238E27FC236}">
                <a16:creationId xmlns:a16="http://schemas.microsoft.com/office/drawing/2014/main" id="{69749C9F-01F5-419F-9789-2BAB9B6D65E2}"/>
              </a:ext>
            </a:extLst>
          </p:cNvPr>
          <p:cNvSpPr/>
          <p:nvPr/>
        </p:nvSpPr>
        <p:spPr bwMode="auto">
          <a:xfrm>
            <a:off x="8831350" y="4081175"/>
            <a:ext cx="2721022" cy="1024225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9" name="Pentagon 8"/>
          <p:cNvSpPr/>
          <p:nvPr/>
        </p:nvSpPr>
        <p:spPr bwMode="auto">
          <a:xfrm>
            <a:off x="5239993" y="1321023"/>
            <a:ext cx="3339270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Conduct Preliminary Feasibility Evaluation</a:t>
            </a:r>
          </a:p>
        </p:txBody>
      </p:sp>
      <p:sp>
        <p:nvSpPr>
          <p:cNvPr id="14" name="Pentagon 13"/>
          <p:cNvSpPr/>
          <p:nvPr/>
        </p:nvSpPr>
        <p:spPr bwMode="auto">
          <a:xfrm>
            <a:off x="5270254" y="3029943"/>
            <a:ext cx="3187946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Develop Product</a:t>
            </a:r>
          </a:p>
        </p:txBody>
      </p:sp>
      <p:sp>
        <p:nvSpPr>
          <p:cNvPr id="15" name="Pentagon 14"/>
          <p:cNvSpPr/>
          <p:nvPr/>
        </p:nvSpPr>
        <p:spPr bwMode="auto">
          <a:xfrm>
            <a:off x="8899475" y="3029943"/>
            <a:ext cx="2721023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Test Product</a:t>
            </a:r>
          </a:p>
        </p:txBody>
      </p:sp>
      <p:sp>
        <p:nvSpPr>
          <p:cNvPr id="18" name="Pentagon 17"/>
          <p:cNvSpPr/>
          <p:nvPr/>
        </p:nvSpPr>
        <p:spPr bwMode="auto">
          <a:xfrm>
            <a:off x="2819400" y="4158641"/>
            <a:ext cx="2179167" cy="861078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19" name="Pentagon 18"/>
          <p:cNvSpPr/>
          <p:nvPr/>
        </p:nvSpPr>
        <p:spPr bwMode="auto">
          <a:xfrm>
            <a:off x="5256911" y="4193042"/>
            <a:ext cx="3152488" cy="887966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23" name="Pentagon 22"/>
          <p:cNvSpPr/>
          <p:nvPr/>
        </p:nvSpPr>
        <p:spPr bwMode="auto">
          <a:xfrm>
            <a:off x="7345886" y="5274232"/>
            <a:ext cx="4274612" cy="516729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Initial Public Offering - IPO</a:t>
            </a:r>
          </a:p>
        </p:txBody>
      </p:sp>
      <p:sp>
        <p:nvSpPr>
          <p:cNvPr id="24" name="Pentagon 23"/>
          <p:cNvSpPr/>
          <p:nvPr/>
        </p:nvSpPr>
        <p:spPr bwMode="auto">
          <a:xfrm>
            <a:off x="7345887" y="5964812"/>
            <a:ext cx="4274612" cy="545240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Mergers &amp; Acquisitions - M&amp;A</a:t>
            </a:r>
          </a:p>
        </p:txBody>
      </p:sp>
      <p:sp>
        <p:nvSpPr>
          <p:cNvPr id="25" name="Pentagon 24"/>
          <p:cNvSpPr/>
          <p:nvPr/>
        </p:nvSpPr>
        <p:spPr bwMode="auto">
          <a:xfrm>
            <a:off x="2765608" y="1321023"/>
            <a:ext cx="2232959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Create an </a:t>
            </a:r>
          </a:p>
          <a:p>
            <a:pPr algn="ctr"/>
            <a:r>
              <a:rPr lang="en-US" sz="2400" dirty="0">
                <a:latin typeface="+mj-lt"/>
              </a:rPr>
              <a:t>Idea</a:t>
            </a:r>
          </a:p>
        </p:txBody>
      </p:sp>
      <p:sp>
        <p:nvSpPr>
          <p:cNvPr id="28" name="Pentagon 27"/>
          <p:cNvSpPr/>
          <p:nvPr/>
        </p:nvSpPr>
        <p:spPr bwMode="auto">
          <a:xfrm>
            <a:off x="5371116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9" name="Pentagon 28"/>
          <p:cNvSpPr/>
          <p:nvPr/>
        </p:nvSpPr>
        <p:spPr bwMode="auto">
          <a:xfrm>
            <a:off x="4145553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30" name="Pentagon 29"/>
          <p:cNvSpPr/>
          <p:nvPr/>
        </p:nvSpPr>
        <p:spPr bwMode="auto">
          <a:xfrm>
            <a:off x="2865809" y="5311651"/>
            <a:ext cx="1639041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B3BC95CF-659D-4BB2-B8E9-22AE89C4F324}"/>
              </a:ext>
            </a:extLst>
          </p:cNvPr>
          <p:cNvSpPr/>
          <p:nvPr/>
        </p:nvSpPr>
        <p:spPr bwMode="auto">
          <a:xfrm>
            <a:off x="8932606" y="1340072"/>
            <a:ext cx="2687893" cy="94830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Form &amp; Assess Business Model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97043-D5EB-42E7-AEDC-BBA3CDDD61DE}"/>
              </a:ext>
            </a:extLst>
          </p:cNvPr>
          <p:cNvSpPr/>
          <p:nvPr/>
        </p:nvSpPr>
        <p:spPr bwMode="auto">
          <a:xfrm>
            <a:off x="688522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A2ACF19-B6DC-44CD-90CA-C00370146387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D19243-E58B-41EE-8BAA-C2E085859258}"/>
              </a:ext>
            </a:extLst>
          </p:cNvPr>
          <p:cNvSpPr/>
          <p:nvPr/>
        </p:nvSpPr>
        <p:spPr bwMode="auto">
          <a:xfrm>
            <a:off x="683853" y="4170755"/>
            <a:ext cx="1877203" cy="861078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F6ED6E-2918-49EF-95EF-1E9098648092}"/>
              </a:ext>
            </a:extLst>
          </p:cNvPr>
          <p:cNvSpPr/>
          <p:nvPr/>
        </p:nvSpPr>
        <p:spPr bwMode="auto">
          <a:xfrm>
            <a:off x="695506" y="3029942"/>
            <a:ext cx="1877203" cy="932457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9" name="Pentagon 11">
            <a:extLst>
              <a:ext uri="{FF2B5EF4-FFF2-40B4-BE49-F238E27FC236}">
                <a16:creationId xmlns:a16="http://schemas.microsoft.com/office/drawing/2014/main" id="{87E61622-A0AD-493F-80FC-55A86A7D4F0B}"/>
              </a:ext>
            </a:extLst>
          </p:cNvPr>
          <p:cNvSpPr/>
          <p:nvPr/>
        </p:nvSpPr>
        <p:spPr bwMode="auto">
          <a:xfrm>
            <a:off x="2783898" y="3887514"/>
            <a:ext cx="8513697" cy="478163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Resources/Add Value/Recruit Resources/Add Value</a:t>
            </a:r>
          </a:p>
        </p:txBody>
      </p:sp>
      <p:sp>
        <p:nvSpPr>
          <p:cNvPr id="42" name="Pentagon 11">
            <a:extLst>
              <a:ext uri="{FF2B5EF4-FFF2-40B4-BE49-F238E27FC236}">
                <a16:creationId xmlns:a16="http://schemas.microsoft.com/office/drawing/2014/main" id="{8FBDBA74-4F3D-4C1F-BB16-A9DEFACF2A12}"/>
              </a:ext>
            </a:extLst>
          </p:cNvPr>
          <p:cNvSpPr/>
          <p:nvPr/>
        </p:nvSpPr>
        <p:spPr bwMode="auto">
          <a:xfrm>
            <a:off x="2830397" y="2987432"/>
            <a:ext cx="2133600" cy="974968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</a:t>
            </a:r>
          </a:p>
        </p:txBody>
      </p:sp>
      <p:sp>
        <p:nvSpPr>
          <p:cNvPr id="44" name="Pentagon 11">
            <a:extLst>
              <a:ext uri="{FF2B5EF4-FFF2-40B4-BE49-F238E27FC236}">
                <a16:creationId xmlns:a16="http://schemas.microsoft.com/office/drawing/2014/main" id="{58A2969F-8E09-4EB8-B341-5BC38E5A06EB}"/>
              </a:ext>
            </a:extLst>
          </p:cNvPr>
          <p:cNvSpPr/>
          <p:nvPr/>
        </p:nvSpPr>
        <p:spPr bwMode="auto">
          <a:xfrm>
            <a:off x="2751154" y="2679272"/>
            <a:ext cx="8513697" cy="478163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Resources/Add Value/Recruit Resources/Add Value</a:t>
            </a:r>
          </a:p>
        </p:txBody>
      </p:sp>
      <p:sp>
        <p:nvSpPr>
          <p:cNvPr id="33" name="כותרת 1">
            <a:extLst>
              <a:ext uri="{FF2B5EF4-FFF2-40B4-BE49-F238E27FC236}">
                <a16:creationId xmlns:a16="http://schemas.microsoft.com/office/drawing/2014/main" id="{3C023F81-BFCF-4BAE-9124-E16840BB7E31}"/>
              </a:ext>
            </a:extLst>
          </p:cNvPr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innovative startups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238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DB1FD-07B0-4FA6-BA58-075E87271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98"/>
          <a:stretch/>
        </p:blipFill>
        <p:spPr>
          <a:xfrm>
            <a:off x="89452" y="381000"/>
            <a:ext cx="12069553" cy="639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2AEA2C5-7C85-4725-B9DA-34CF290C2F7E}"/>
              </a:ext>
            </a:extLst>
          </p:cNvPr>
          <p:cNvSpPr/>
          <p:nvPr/>
        </p:nvSpPr>
        <p:spPr>
          <a:xfrm>
            <a:off x="9431495" y="4353254"/>
            <a:ext cx="2144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CHINA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6F1320-07C4-43A9-AF12-8024CC881023}"/>
              </a:ext>
            </a:extLst>
          </p:cNvPr>
          <p:cNvSpPr/>
          <p:nvPr/>
        </p:nvSpPr>
        <p:spPr>
          <a:xfrm>
            <a:off x="2209800" y="2995992"/>
            <a:ext cx="1600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USA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B796B20C-48D6-4402-9809-5AE452F1810C}"/>
              </a:ext>
            </a:extLst>
          </p:cNvPr>
          <p:cNvSpPr txBox="1">
            <a:spLocks/>
          </p:cNvSpPr>
          <p:nvPr/>
        </p:nvSpPr>
        <p:spPr>
          <a:xfrm>
            <a:off x="3313" y="0"/>
            <a:ext cx="12192000" cy="98056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/>
            <a:r>
              <a:rPr lang="en-US" sz="40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2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What makes a tiny Israel a Hub of Innovation &amp; Entrepreneurship?</a:t>
            </a:r>
            <a:endParaRPr lang="he-IL" sz="28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51B177-07E1-4D73-A93C-68E72973B8CC}"/>
              </a:ext>
            </a:extLst>
          </p:cNvPr>
          <p:cNvCxnSpPr>
            <a:cxnSpLocks/>
          </p:cNvCxnSpPr>
          <p:nvPr/>
        </p:nvCxnSpPr>
        <p:spPr bwMode="auto">
          <a:xfrm flipV="1">
            <a:off x="2689780" y="3962400"/>
            <a:ext cx="4824558" cy="533400"/>
          </a:xfrm>
          <a:prstGeom prst="straightConnector1">
            <a:avLst/>
          </a:prstGeom>
          <a:solidFill>
            <a:srgbClr val="E3EAE2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C65FFA-EC3A-40E5-BC43-694D41CFF4DE}"/>
              </a:ext>
            </a:extLst>
          </p:cNvPr>
          <p:cNvSpPr/>
          <p:nvPr/>
        </p:nvSpPr>
        <p:spPr>
          <a:xfrm>
            <a:off x="1419639" y="2374419"/>
            <a:ext cx="2126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Canada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67CA2-40C6-4A52-AF46-34C9A2076DBC}"/>
              </a:ext>
            </a:extLst>
          </p:cNvPr>
          <p:cNvSpPr/>
          <p:nvPr/>
        </p:nvSpPr>
        <p:spPr>
          <a:xfrm>
            <a:off x="8645387" y="2278640"/>
            <a:ext cx="2126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Russia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A9E90F-3172-417A-82A6-ACAC58194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" y="3703878"/>
            <a:ext cx="2126974" cy="29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5045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a technology 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venture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9" name="Pentagon 8"/>
          <p:cNvSpPr/>
          <p:nvPr/>
        </p:nvSpPr>
        <p:spPr bwMode="auto">
          <a:xfrm>
            <a:off x="5239993" y="1321023"/>
            <a:ext cx="3339270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Conduct Preliminary Feasibility Evaluation</a:t>
            </a:r>
          </a:p>
        </p:txBody>
      </p:sp>
      <p:sp>
        <p:nvSpPr>
          <p:cNvPr id="14" name="Pentagon 13"/>
          <p:cNvSpPr/>
          <p:nvPr/>
        </p:nvSpPr>
        <p:spPr bwMode="auto">
          <a:xfrm>
            <a:off x="5270254" y="3029943"/>
            <a:ext cx="3187946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Develop Product</a:t>
            </a:r>
          </a:p>
        </p:txBody>
      </p:sp>
      <p:sp>
        <p:nvSpPr>
          <p:cNvPr id="15" name="Pentagon 14"/>
          <p:cNvSpPr/>
          <p:nvPr/>
        </p:nvSpPr>
        <p:spPr bwMode="auto">
          <a:xfrm>
            <a:off x="8899475" y="3029943"/>
            <a:ext cx="2721023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Test Product</a:t>
            </a:r>
          </a:p>
        </p:txBody>
      </p:sp>
      <p:sp>
        <p:nvSpPr>
          <p:cNvPr id="18" name="Pentagon 17"/>
          <p:cNvSpPr/>
          <p:nvPr/>
        </p:nvSpPr>
        <p:spPr bwMode="auto">
          <a:xfrm>
            <a:off x="2819400" y="4158641"/>
            <a:ext cx="2179167" cy="861078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19" name="Pentagon 18"/>
          <p:cNvSpPr/>
          <p:nvPr/>
        </p:nvSpPr>
        <p:spPr bwMode="auto">
          <a:xfrm>
            <a:off x="5256911" y="4193042"/>
            <a:ext cx="3152488" cy="887966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23" name="Pentagon 22"/>
          <p:cNvSpPr/>
          <p:nvPr/>
        </p:nvSpPr>
        <p:spPr bwMode="auto">
          <a:xfrm>
            <a:off x="7345886" y="5274232"/>
            <a:ext cx="4274612" cy="516729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Initial Public Offering - IPO</a:t>
            </a:r>
          </a:p>
        </p:txBody>
      </p:sp>
      <p:sp>
        <p:nvSpPr>
          <p:cNvPr id="24" name="Pentagon 23"/>
          <p:cNvSpPr/>
          <p:nvPr/>
        </p:nvSpPr>
        <p:spPr bwMode="auto">
          <a:xfrm>
            <a:off x="7345887" y="5964812"/>
            <a:ext cx="4274612" cy="545240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Mergers &amp; Acquisitions - M&amp;A</a:t>
            </a:r>
          </a:p>
        </p:txBody>
      </p:sp>
      <p:sp>
        <p:nvSpPr>
          <p:cNvPr id="25" name="Pentagon 24"/>
          <p:cNvSpPr/>
          <p:nvPr/>
        </p:nvSpPr>
        <p:spPr bwMode="auto">
          <a:xfrm>
            <a:off x="2765608" y="1321023"/>
            <a:ext cx="2232959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Create an </a:t>
            </a:r>
          </a:p>
          <a:p>
            <a:pPr algn="ctr"/>
            <a:r>
              <a:rPr lang="en-US" sz="2400" dirty="0">
                <a:latin typeface="+mj-lt"/>
              </a:rPr>
              <a:t>Idea</a:t>
            </a:r>
          </a:p>
        </p:txBody>
      </p:sp>
      <p:sp>
        <p:nvSpPr>
          <p:cNvPr id="28" name="Pentagon 27"/>
          <p:cNvSpPr/>
          <p:nvPr/>
        </p:nvSpPr>
        <p:spPr bwMode="auto">
          <a:xfrm>
            <a:off x="5371116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9" name="Pentagon 28"/>
          <p:cNvSpPr/>
          <p:nvPr/>
        </p:nvSpPr>
        <p:spPr bwMode="auto">
          <a:xfrm>
            <a:off x="4145553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30" name="Pentagon 29"/>
          <p:cNvSpPr/>
          <p:nvPr/>
        </p:nvSpPr>
        <p:spPr bwMode="auto">
          <a:xfrm>
            <a:off x="2865809" y="5311651"/>
            <a:ext cx="1639041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B3BC95CF-659D-4BB2-B8E9-22AE89C4F324}"/>
              </a:ext>
            </a:extLst>
          </p:cNvPr>
          <p:cNvSpPr/>
          <p:nvPr/>
        </p:nvSpPr>
        <p:spPr bwMode="auto">
          <a:xfrm>
            <a:off x="8932606" y="1340072"/>
            <a:ext cx="2687893" cy="94830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Form &amp; Assess Business Model</a:t>
            </a:r>
          </a:p>
        </p:txBody>
      </p:sp>
      <p:sp>
        <p:nvSpPr>
          <p:cNvPr id="38" name="Pentagon 11">
            <a:extLst>
              <a:ext uri="{FF2B5EF4-FFF2-40B4-BE49-F238E27FC236}">
                <a16:creationId xmlns:a16="http://schemas.microsoft.com/office/drawing/2014/main" id="{7FD98F2B-29FB-406A-8FA3-5B973CA5A81E}"/>
              </a:ext>
            </a:extLst>
          </p:cNvPr>
          <p:cNvSpPr/>
          <p:nvPr/>
        </p:nvSpPr>
        <p:spPr bwMode="auto">
          <a:xfrm>
            <a:off x="2612115" y="5029200"/>
            <a:ext cx="8513697" cy="478163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Resources/Add Value/Recruit Resources/Add Value</a:t>
            </a:r>
          </a:p>
        </p:txBody>
      </p:sp>
      <p:sp>
        <p:nvSpPr>
          <p:cNvPr id="42" name="Pentagon 11">
            <a:extLst>
              <a:ext uri="{FF2B5EF4-FFF2-40B4-BE49-F238E27FC236}">
                <a16:creationId xmlns:a16="http://schemas.microsoft.com/office/drawing/2014/main" id="{8FBDBA74-4F3D-4C1F-BB16-A9DEFACF2A12}"/>
              </a:ext>
            </a:extLst>
          </p:cNvPr>
          <p:cNvSpPr/>
          <p:nvPr/>
        </p:nvSpPr>
        <p:spPr bwMode="auto">
          <a:xfrm>
            <a:off x="2830397" y="2987432"/>
            <a:ext cx="2133600" cy="974968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</a:t>
            </a:r>
          </a:p>
        </p:txBody>
      </p:sp>
      <p:sp>
        <p:nvSpPr>
          <p:cNvPr id="43" name="Pentagon 19">
            <a:extLst>
              <a:ext uri="{FF2B5EF4-FFF2-40B4-BE49-F238E27FC236}">
                <a16:creationId xmlns:a16="http://schemas.microsoft.com/office/drawing/2014/main" id="{69749C9F-01F5-419F-9789-2BAB9B6D65E2}"/>
              </a:ext>
            </a:extLst>
          </p:cNvPr>
          <p:cNvSpPr/>
          <p:nvPr/>
        </p:nvSpPr>
        <p:spPr bwMode="auto">
          <a:xfrm>
            <a:off x="8831350" y="4081175"/>
            <a:ext cx="2721022" cy="1024225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sp>
        <p:nvSpPr>
          <p:cNvPr id="44" name="Pentagon 11">
            <a:extLst>
              <a:ext uri="{FF2B5EF4-FFF2-40B4-BE49-F238E27FC236}">
                <a16:creationId xmlns:a16="http://schemas.microsoft.com/office/drawing/2014/main" id="{58A2969F-8E09-4EB8-B341-5BC38E5A06EB}"/>
              </a:ext>
            </a:extLst>
          </p:cNvPr>
          <p:cNvSpPr/>
          <p:nvPr/>
        </p:nvSpPr>
        <p:spPr bwMode="auto">
          <a:xfrm>
            <a:off x="2667000" y="3886200"/>
            <a:ext cx="8513697" cy="478163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Resources/Add Value/Recruit Resources/Add Value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C31DBE-C2ED-4039-BBCB-A181A205C988}"/>
              </a:ext>
            </a:extLst>
          </p:cNvPr>
          <p:cNvSpPr/>
          <p:nvPr/>
        </p:nvSpPr>
        <p:spPr bwMode="auto">
          <a:xfrm rot="20256449">
            <a:off x="4960096" y="4318446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5FDB816-6927-48FB-AB2A-2D402A0A8B62}"/>
              </a:ext>
            </a:extLst>
          </p:cNvPr>
          <p:cNvSpPr/>
          <p:nvPr/>
        </p:nvSpPr>
        <p:spPr bwMode="auto">
          <a:xfrm rot="20256449">
            <a:off x="4875717" y="2931096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57A1BF4-C08C-4AC7-813A-004BC05DA67F}"/>
              </a:ext>
            </a:extLst>
          </p:cNvPr>
          <p:cNvSpPr/>
          <p:nvPr/>
        </p:nvSpPr>
        <p:spPr bwMode="auto">
          <a:xfrm rot="20256449">
            <a:off x="6975812" y="5440584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CB8CB02-FD01-4947-8463-F8468FEBA255}"/>
              </a:ext>
            </a:extLst>
          </p:cNvPr>
          <p:cNvSpPr/>
          <p:nvPr/>
        </p:nvSpPr>
        <p:spPr bwMode="auto">
          <a:xfrm rot="20256449">
            <a:off x="8421811" y="301715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D8ED5B3-743D-4A05-8118-949A909578D7}"/>
              </a:ext>
            </a:extLst>
          </p:cNvPr>
          <p:cNvSpPr/>
          <p:nvPr/>
        </p:nvSpPr>
        <p:spPr bwMode="auto">
          <a:xfrm rot="20256449">
            <a:off x="8370928" y="4293541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10AA5FD-02C1-4F2C-A087-F1B26AFC313E}"/>
              </a:ext>
            </a:extLst>
          </p:cNvPr>
          <p:cNvSpPr/>
          <p:nvPr/>
        </p:nvSpPr>
        <p:spPr bwMode="auto">
          <a:xfrm>
            <a:off x="650723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071276D-49C0-4C4D-8C16-2502E88F8B71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3325FB3-AF41-427D-895F-EC92CD74DA4F}"/>
              </a:ext>
            </a:extLst>
          </p:cNvPr>
          <p:cNvSpPr/>
          <p:nvPr/>
        </p:nvSpPr>
        <p:spPr bwMode="auto">
          <a:xfrm>
            <a:off x="650723" y="4064189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10E0337-129A-4C92-B591-123414C64B0F}"/>
              </a:ext>
            </a:extLst>
          </p:cNvPr>
          <p:cNvSpPr/>
          <p:nvPr/>
        </p:nvSpPr>
        <p:spPr bwMode="auto">
          <a:xfrm>
            <a:off x="650723" y="2888108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82B6CAB-CEE7-4B69-B9FD-1898E432041E}"/>
              </a:ext>
            </a:extLst>
          </p:cNvPr>
          <p:cNvSpPr/>
          <p:nvPr/>
        </p:nvSpPr>
        <p:spPr bwMode="auto">
          <a:xfrm rot="20256449">
            <a:off x="2542311" y="3013573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935502A-8B1E-4F30-93C5-C7C2C750F6C1}"/>
              </a:ext>
            </a:extLst>
          </p:cNvPr>
          <p:cNvSpPr/>
          <p:nvPr/>
        </p:nvSpPr>
        <p:spPr bwMode="auto">
          <a:xfrm rot="20256449">
            <a:off x="2549343" y="42375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E74185-3D2F-48EB-ACE0-B1174C991094}"/>
              </a:ext>
            </a:extLst>
          </p:cNvPr>
          <p:cNvSpPr/>
          <p:nvPr/>
        </p:nvSpPr>
        <p:spPr bwMode="auto">
          <a:xfrm rot="20256449">
            <a:off x="2594902" y="54062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625719C-83F0-4812-A2D3-6FAC1D98EDF9}"/>
              </a:ext>
            </a:extLst>
          </p:cNvPr>
          <p:cNvSpPr/>
          <p:nvPr/>
        </p:nvSpPr>
        <p:spPr bwMode="auto">
          <a:xfrm>
            <a:off x="3191668" y="83250"/>
            <a:ext cx="5808664" cy="181066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What is the most risky and expensive step?</a:t>
            </a:r>
            <a:endParaRPr lang="he-IL" sz="4000" b="1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2769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9" name="Pentagon 8"/>
          <p:cNvSpPr/>
          <p:nvPr/>
        </p:nvSpPr>
        <p:spPr bwMode="auto">
          <a:xfrm>
            <a:off x="5283846" y="1321023"/>
            <a:ext cx="3339270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Conduct Preliminary Feasibility Evaluation</a:t>
            </a:r>
          </a:p>
        </p:txBody>
      </p:sp>
      <p:sp>
        <p:nvSpPr>
          <p:cNvPr id="14" name="Pentagon 13"/>
          <p:cNvSpPr/>
          <p:nvPr/>
        </p:nvSpPr>
        <p:spPr bwMode="auto">
          <a:xfrm>
            <a:off x="5270254" y="3029943"/>
            <a:ext cx="3187946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Develop Product</a:t>
            </a:r>
          </a:p>
        </p:txBody>
      </p:sp>
      <p:sp>
        <p:nvSpPr>
          <p:cNvPr id="15" name="Pentagon 14"/>
          <p:cNvSpPr/>
          <p:nvPr/>
        </p:nvSpPr>
        <p:spPr bwMode="auto">
          <a:xfrm>
            <a:off x="8899475" y="3029943"/>
            <a:ext cx="2721023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Test Product</a:t>
            </a:r>
          </a:p>
        </p:txBody>
      </p:sp>
      <p:sp>
        <p:nvSpPr>
          <p:cNvPr id="18" name="Pentagon 17"/>
          <p:cNvSpPr/>
          <p:nvPr/>
        </p:nvSpPr>
        <p:spPr bwMode="auto">
          <a:xfrm>
            <a:off x="2819400" y="4158641"/>
            <a:ext cx="2179167" cy="861078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19" name="Pentagon 18"/>
          <p:cNvSpPr/>
          <p:nvPr/>
        </p:nvSpPr>
        <p:spPr bwMode="auto">
          <a:xfrm>
            <a:off x="5256911" y="4193042"/>
            <a:ext cx="3152488" cy="887966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23" name="Pentagon 22"/>
          <p:cNvSpPr/>
          <p:nvPr/>
        </p:nvSpPr>
        <p:spPr bwMode="auto">
          <a:xfrm>
            <a:off x="7345886" y="5274232"/>
            <a:ext cx="4274612" cy="516729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Initial Public Offering - IPO</a:t>
            </a:r>
          </a:p>
        </p:txBody>
      </p:sp>
      <p:sp>
        <p:nvSpPr>
          <p:cNvPr id="24" name="Pentagon 23"/>
          <p:cNvSpPr/>
          <p:nvPr/>
        </p:nvSpPr>
        <p:spPr bwMode="auto">
          <a:xfrm>
            <a:off x="7345887" y="5964812"/>
            <a:ext cx="4274612" cy="545240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Mergers &amp; Acquisitions - M&amp;A</a:t>
            </a:r>
          </a:p>
        </p:txBody>
      </p:sp>
      <p:sp>
        <p:nvSpPr>
          <p:cNvPr id="25" name="Pentagon 24"/>
          <p:cNvSpPr/>
          <p:nvPr/>
        </p:nvSpPr>
        <p:spPr bwMode="auto">
          <a:xfrm>
            <a:off x="2809461" y="1321023"/>
            <a:ext cx="2232959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Create an </a:t>
            </a:r>
          </a:p>
          <a:p>
            <a:pPr algn="ctr"/>
            <a:r>
              <a:rPr lang="en-US" sz="2400" dirty="0">
                <a:latin typeface="+mj-lt"/>
              </a:rPr>
              <a:t>Idea</a:t>
            </a:r>
          </a:p>
        </p:txBody>
      </p:sp>
      <p:sp>
        <p:nvSpPr>
          <p:cNvPr id="28" name="Pentagon 27"/>
          <p:cNvSpPr/>
          <p:nvPr/>
        </p:nvSpPr>
        <p:spPr bwMode="auto">
          <a:xfrm>
            <a:off x="5371116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9" name="Pentagon 28"/>
          <p:cNvSpPr/>
          <p:nvPr/>
        </p:nvSpPr>
        <p:spPr bwMode="auto">
          <a:xfrm>
            <a:off x="4145553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30" name="Pentagon 29"/>
          <p:cNvSpPr/>
          <p:nvPr/>
        </p:nvSpPr>
        <p:spPr bwMode="auto">
          <a:xfrm>
            <a:off x="2865809" y="5311651"/>
            <a:ext cx="1639041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B3BC95CF-659D-4BB2-B8E9-22AE89C4F324}"/>
              </a:ext>
            </a:extLst>
          </p:cNvPr>
          <p:cNvSpPr/>
          <p:nvPr/>
        </p:nvSpPr>
        <p:spPr bwMode="auto">
          <a:xfrm>
            <a:off x="8932606" y="1340072"/>
            <a:ext cx="2687893" cy="94830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Form &amp; Assess Business Model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97043-D5EB-42E7-AEDC-BBA3CDDD61DE}"/>
              </a:ext>
            </a:extLst>
          </p:cNvPr>
          <p:cNvSpPr/>
          <p:nvPr/>
        </p:nvSpPr>
        <p:spPr bwMode="auto">
          <a:xfrm>
            <a:off x="688522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A2ACF19-B6DC-44CD-90CA-C00370146387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D19243-E58B-41EE-8BAA-C2E085859258}"/>
              </a:ext>
            </a:extLst>
          </p:cNvPr>
          <p:cNvSpPr/>
          <p:nvPr/>
        </p:nvSpPr>
        <p:spPr bwMode="auto">
          <a:xfrm>
            <a:off x="683853" y="4170755"/>
            <a:ext cx="1877203" cy="861078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F6ED6E-2918-49EF-95EF-1E9098648092}"/>
              </a:ext>
            </a:extLst>
          </p:cNvPr>
          <p:cNvSpPr/>
          <p:nvPr/>
        </p:nvSpPr>
        <p:spPr bwMode="auto">
          <a:xfrm>
            <a:off x="695506" y="3029942"/>
            <a:ext cx="1877203" cy="932457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Pentagon 11">
            <a:extLst>
              <a:ext uri="{FF2B5EF4-FFF2-40B4-BE49-F238E27FC236}">
                <a16:creationId xmlns:a16="http://schemas.microsoft.com/office/drawing/2014/main" id="{8FBDBA74-4F3D-4C1F-BB16-A9DEFACF2A12}"/>
              </a:ext>
            </a:extLst>
          </p:cNvPr>
          <p:cNvSpPr/>
          <p:nvPr/>
        </p:nvSpPr>
        <p:spPr bwMode="auto">
          <a:xfrm>
            <a:off x="2874250" y="2987432"/>
            <a:ext cx="2133600" cy="974968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</a:t>
            </a:r>
          </a:p>
        </p:txBody>
      </p:sp>
      <p:sp>
        <p:nvSpPr>
          <p:cNvPr id="43" name="Pentagon 19">
            <a:extLst>
              <a:ext uri="{FF2B5EF4-FFF2-40B4-BE49-F238E27FC236}">
                <a16:creationId xmlns:a16="http://schemas.microsoft.com/office/drawing/2014/main" id="{69749C9F-01F5-419F-9789-2BAB9B6D65E2}"/>
              </a:ext>
            </a:extLst>
          </p:cNvPr>
          <p:cNvSpPr/>
          <p:nvPr/>
        </p:nvSpPr>
        <p:spPr bwMode="auto">
          <a:xfrm>
            <a:off x="8831350" y="4081175"/>
            <a:ext cx="2721022" cy="1024225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F88758-FEEE-43B7-ACF1-D9692082309E}"/>
              </a:ext>
            </a:extLst>
          </p:cNvPr>
          <p:cNvSpPr/>
          <p:nvPr/>
        </p:nvSpPr>
        <p:spPr bwMode="auto">
          <a:xfrm rot="20256449">
            <a:off x="2542311" y="3013573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C31DBE-C2ED-4039-BBCB-A181A205C988}"/>
              </a:ext>
            </a:extLst>
          </p:cNvPr>
          <p:cNvSpPr/>
          <p:nvPr/>
        </p:nvSpPr>
        <p:spPr bwMode="auto">
          <a:xfrm rot="20256449">
            <a:off x="4960096" y="4318446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5FDB816-6927-48FB-AB2A-2D402A0A8B62}"/>
              </a:ext>
            </a:extLst>
          </p:cNvPr>
          <p:cNvSpPr/>
          <p:nvPr/>
        </p:nvSpPr>
        <p:spPr bwMode="auto">
          <a:xfrm rot="20256449">
            <a:off x="4875717" y="2931096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57A1BF4-C08C-4AC7-813A-004BC05DA67F}"/>
              </a:ext>
            </a:extLst>
          </p:cNvPr>
          <p:cNvSpPr/>
          <p:nvPr/>
        </p:nvSpPr>
        <p:spPr bwMode="auto">
          <a:xfrm rot="20256449">
            <a:off x="6975812" y="5440584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4293C69-77FA-4974-9A38-55AF65C8EB08}"/>
              </a:ext>
            </a:extLst>
          </p:cNvPr>
          <p:cNvSpPr/>
          <p:nvPr/>
        </p:nvSpPr>
        <p:spPr bwMode="auto">
          <a:xfrm rot="20256449">
            <a:off x="2549343" y="42375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CB8CB02-FD01-4947-8463-F8468FEBA255}"/>
              </a:ext>
            </a:extLst>
          </p:cNvPr>
          <p:cNvSpPr/>
          <p:nvPr/>
        </p:nvSpPr>
        <p:spPr bwMode="auto">
          <a:xfrm rot="20256449">
            <a:off x="8421811" y="301715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D8ED5B3-743D-4A05-8118-949A909578D7}"/>
              </a:ext>
            </a:extLst>
          </p:cNvPr>
          <p:cNvSpPr/>
          <p:nvPr/>
        </p:nvSpPr>
        <p:spPr bwMode="auto">
          <a:xfrm rot="20256449">
            <a:off x="8370928" y="4293541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E1FDB6C-64E3-407A-A00D-D7D70A8AFC16}"/>
              </a:ext>
            </a:extLst>
          </p:cNvPr>
          <p:cNvSpPr/>
          <p:nvPr/>
        </p:nvSpPr>
        <p:spPr bwMode="auto">
          <a:xfrm rot="20256449">
            <a:off x="2594902" y="54062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B5061BC-4FD6-4D74-A970-7D5D46B2FF9E}"/>
              </a:ext>
            </a:extLst>
          </p:cNvPr>
          <p:cNvSpPr/>
          <p:nvPr/>
        </p:nvSpPr>
        <p:spPr bwMode="auto">
          <a:xfrm rot="19110075">
            <a:off x="3826107" y="3747081"/>
            <a:ext cx="2689379" cy="125964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“Valley of Death” </a:t>
            </a:r>
            <a:endParaRPr lang="he-IL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כותרת 1">
            <a:extLst>
              <a:ext uri="{FF2B5EF4-FFF2-40B4-BE49-F238E27FC236}">
                <a16:creationId xmlns:a16="http://schemas.microsoft.com/office/drawing/2014/main" id="{4E65B310-6E1D-4170-A052-B8AF3BAB7CC1}"/>
              </a:ext>
            </a:extLst>
          </p:cNvPr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innovative startups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7552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A39BB9-D9FE-4EF4-B783-C69657F6A294}"/>
              </a:ext>
            </a:extLst>
          </p:cNvPr>
          <p:cNvSpPr/>
          <p:nvPr/>
        </p:nvSpPr>
        <p:spPr bwMode="auto">
          <a:xfrm>
            <a:off x="3352800" y="2285902"/>
            <a:ext cx="6096000" cy="990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“Valley of Death”</a:t>
            </a:r>
            <a:endParaRPr lang="he-I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C7FF5-2608-43BC-ADAC-E1A385CA5AAA}"/>
              </a:ext>
            </a:extLst>
          </p:cNvPr>
          <p:cNvSpPr/>
          <p:nvPr/>
        </p:nvSpPr>
        <p:spPr>
          <a:xfrm>
            <a:off x="761026" y="3465932"/>
            <a:ext cx="10669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To describe the transition from product </a:t>
            </a:r>
          </a:p>
          <a:p>
            <a:r>
              <a:rPr lang="en-US" sz="4000" dirty="0">
                <a:latin typeface="+mj-lt"/>
              </a:rPr>
              <a:t>completion to taking it to the market </a:t>
            </a:r>
            <a:endParaRPr lang="he-IL" sz="4000" dirty="0">
              <a:latin typeface="+mj-lt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E6905614-EAB7-4A34-AD5F-69298794F9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innovative startups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6" name="Pentagon 17">
            <a:extLst>
              <a:ext uri="{FF2B5EF4-FFF2-40B4-BE49-F238E27FC236}">
                <a16:creationId xmlns:a16="http://schemas.microsoft.com/office/drawing/2014/main" id="{7EA087AE-87BC-4FCE-BC6D-F891DFAAB728}"/>
              </a:ext>
            </a:extLst>
          </p:cNvPr>
          <p:cNvSpPr/>
          <p:nvPr/>
        </p:nvSpPr>
        <p:spPr bwMode="auto">
          <a:xfrm>
            <a:off x="2819400" y="991866"/>
            <a:ext cx="2179167" cy="861078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7" name="Pentagon 18">
            <a:extLst>
              <a:ext uri="{FF2B5EF4-FFF2-40B4-BE49-F238E27FC236}">
                <a16:creationId xmlns:a16="http://schemas.microsoft.com/office/drawing/2014/main" id="{DCF83313-01D4-4C38-9C9A-DA75626026C1}"/>
              </a:ext>
            </a:extLst>
          </p:cNvPr>
          <p:cNvSpPr/>
          <p:nvPr/>
        </p:nvSpPr>
        <p:spPr bwMode="auto">
          <a:xfrm>
            <a:off x="5256911" y="1026267"/>
            <a:ext cx="3152488" cy="887966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45B138-27FF-4449-8318-CAB1E842A292}"/>
              </a:ext>
            </a:extLst>
          </p:cNvPr>
          <p:cNvSpPr/>
          <p:nvPr/>
        </p:nvSpPr>
        <p:spPr bwMode="auto">
          <a:xfrm>
            <a:off x="683853" y="1003980"/>
            <a:ext cx="1877203" cy="861078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Pentagon 19">
            <a:extLst>
              <a:ext uri="{FF2B5EF4-FFF2-40B4-BE49-F238E27FC236}">
                <a16:creationId xmlns:a16="http://schemas.microsoft.com/office/drawing/2014/main" id="{7969CB8B-31A6-4643-AE0E-E631940C4DFC}"/>
              </a:ext>
            </a:extLst>
          </p:cNvPr>
          <p:cNvSpPr/>
          <p:nvPr/>
        </p:nvSpPr>
        <p:spPr bwMode="auto">
          <a:xfrm>
            <a:off x="8831350" y="914400"/>
            <a:ext cx="2721022" cy="1024225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47CCC-346C-4516-B2B9-DB1D216E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3" y="5469234"/>
            <a:ext cx="2105025" cy="11715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6A3AC9-6804-426F-8DCF-4BDC753AB431}"/>
              </a:ext>
            </a:extLst>
          </p:cNvPr>
          <p:cNvSpPr/>
          <p:nvPr/>
        </p:nvSpPr>
        <p:spPr>
          <a:xfrm>
            <a:off x="3020891" y="5866134"/>
            <a:ext cx="5810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Valley of Death technology   </a:t>
            </a:r>
            <a:r>
              <a:rPr lang="en-US" sz="2400" dirty="0">
                <a:latin typeface="+mj-lt"/>
              </a:rPr>
              <a:t>~     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6,230,000</a:t>
            </a:r>
          </a:p>
          <a:p>
            <a:r>
              <a:rPr lang="en-US" sz="2400" b="1" dirty="0">
                <a:latin typeface="+mn-lt"/>
              </a:rPr>
              <a:t>Surviving the Valley of Death  </a:t>
            </a:r>
            <a:r>
              <a:rPr lang="en-US" sz="2400" dirty="0">
                <a:latin typeface="+mn-lt"/>
              </a:rPr>
              <a:t>~  </a:t>
            </a:r>
            <a:r>
              <a:rPr lang="en-US" sz="2400" dirty="0">
                <a:highlight>
                  <a:srgbClr val="FFFF00"/>
                </a:highlight>
                <a:latin typeface="+mn-lt"/>
              </a:rPr>
              <a:t>4,410,000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58914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 bwMode="auto">
          <a:xfrm>
            <a:off x="-9939" y="194897"/>
            <a:ext cx="6172200" cy="762000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latin typeface="+mj-lt"/>
              </a:rPr>
              <a:t>Go-to-Market (</a:t>
            </a:r>
            <a:r>
              <a:rPr lang="en-US" sz="4400" dirty="0" err="1">
                <a:latin typeface="+mj-lt"/>
              </a:rPr>
              <a:t>GTM</a:t>
            </a:r>
            <a:r>
              <a:rPr lang="en-US" sz="4400" dirty="0">
                <a:latin typeface="+mj-lt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2F8E9-3B77-48E4-961D-CD8AEF06F822}"/>
              </a:ext>
            </a:extLst>
          </p:cNvPr>
          <p:cNvSpPr/>
          <p:nvPr/>
        </p:nvSpPr>
        <p:spPr>
          <a:xfrm>
            <a:off x="838200" y="3124200"/>
            <a:ext cx="10896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More than 80% of technologies developed globally never make it to </a:t>
            </a:r>
          </a:p>
          <a:p>
            <a:r>
              <a:rPr lang="en-US" sz="2800" dirty="0">
                <a:latin typeface="+mj-lt"/>
              </a:rPr>
              <a:t>the commercial world, due to their inability to cross the “Valley of Death” 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Often, due to lack of preparation and failing to understand the process </a:t>
            </a:r>
            <a:endParaRPr lang="en-US" sz="28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E66BB7-06EC-4364-8ABE-F528818F5796}"/>
              </a:ext>
            </a:extLst>
          </p:cNvPr>
          <p:cNvSpPr/>
          <p:nvPr/>
        </p:nvSpPr>
        <p:spPr bwMode="auto">
          <a:xfrm>
            <a:off x="5867400" y="953584"/>
            <a:ext cx="5257800" cy="990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“Valley of Death”</a:t>
            </a:r>
            <a:endParaRPr lang="he-IL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744325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2"/>
            <a:ext cx="6324600" cy="4876799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 bwMode="auto">
          <a:xfrm>
            <a:off x="3124200" y="457200"/>
            <a:ext cx="6172200" cy="762000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+mj-lt"/>
              </a:rPr>
              <a:t>Valley of Death</a:t>
            </a:r>
          </a:p>
        </p:txBody>
      </p:sp>
    </p:spTree>
    <p:extLst>
      <p:ext uri="{BB962C8B-B14F-4D97-AF65-F5344CB8AC3E}">
        <p14:creationId xmlns:p14="http://schemas.microsoft.com/office/powerpoint/2010/main" val="364790039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6781800" cy="4419600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 bwMode="auto">
          <a:xfrm>
            <a:off x="3124200" y="457200"/>
            <a:ext cx="6172200" cy="762000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+mj-lt"/>
              </a:rPr>
              <a:t>Valley of Death</a:t>
            </a:r>
          </a:p>
        </p:txBody>
      </p:sp>
    </p:spTree>
    <p:extLst>
      <p:ext uri="{BB962C8B-B14F-4D97-AF65-F5344CB8AC3E}">
        <p14:creationId xmlns:p14="http://schemas.microsoft.com/office/powerpoint/2010/main" val="143506564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47800"/>
            <a:ext cx="7391400" cy="4495800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 bwMode="auto">
          <a:xfrm>
            <a:off x="3124200" y="457200"/>
            <a:ext cx="6172200" cy="762000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+mj-lt"/>
              </a:rPr>
              <a:t>Valley of Death</a:t>
            </a:r>
          </a:p>
        </p:txBody>
      </p:sp>
      <p:sp>
        <p:nvSpPr>
          <p:cNvPr id="4" name="Pentagon 8">
            <a:extLst>
              <a:ext uri="{FF2B5EF4-FFF2-40B4-BE49-F238E27FC236}">
                <a16:creationId xmlns:a16="http://schemas.microsoft.com/office/drawing/2014/main" id="{9DA65B19-81B8-4B72-9901-81484FFE17F7}"/>
              </a:ext>
            </a:extLst>
          </p:cNvPr>
          <p:cNvSpPr/>
          <p:nvPr/>
        </p:nvSpPr>
        <p:spPr bwMode="auto">
          <a:xfrm>
            <a:off x="2743200" y="1249016"/>
            <a:ext cx="6553200" cy="960783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38407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8" y="1776413"/>
            <a:ext cx="4619625" cy="3305175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 bwMode="auto">
          <a:xfrm>
            <a:off x="3124200" y="457200"/>
            <a:ext cx="6172200" cy="762000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+mj-lt"/>
              </a:rPr>
              <a:t>Valley of Death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6467D-77CA-46D5-8AF7-B7FB08332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295400"/>
            <a:ext cx="2590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2751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0" y="-38099"/>
            <a:ext cx="12192000" cy="8763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life cycle of a technology 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venture - From Idea to Exit</a:t>
            </a:r>
            <a:endParaRPr lang="he-IL" sz="3600" kern="0" dirty="0">
              <a:solidFill>
                <a:schemeClr val="bg1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C:\Users\Lenovo\Pictures\Copy right 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357652"/>
            <a:ext cx="304800" cy="304800"/>
          </a:xfrm>
          <a:prstGeom prst="rect">
            <a:avLst/>
          </a:prstGeom>
          <a:noFill/>
        </p:spPr>
      </p:pic>
      <p:sp>
        <p:nvSpPr>
          <p:cNvPr id="9" name="Pentagon 8"/>
          <p:cNvSpPr/>
          <p:nvPr/>
        </p:nvSpPr>
        <p:spPr bwMode="auto">
          <a:xfrm>
            <a:off x="5283846" y="1321023"/>
            <a:ext cx="3339270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Conduct Preliminary Feasibility Evaluation</a:t>
            </a:r>
          </a:p>
        </p:txBody>
      </p:sp>
      <p:sp>
        <p:nvSpPr>
          <p:cNvPr id="14" name="Pentagon 13"/>
          <p:cNvSpPr/>
          <p:nvPr/>
        </p:nvSpPr>
        <p:spPr bwMode="auto">
          <a:xfrm>
            <a:off x="5270254" y="3029943"/>
            <a:ext cx="3187946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Develop Product</a:t>
            </a:r>
          </a:p>
        </p:txBody>
      </p:sp>
      <p:sp>
        <p:nvSpPr>
          <p:cNvPr id="15" name="Pentagon 14"/>
          <p:cNvSpPr/>
          <p:nvPr/>
        </p:nvSpPr>
        <p:spPr bwMode="auto">
          <a:xfrm>
            <a:off x="8899475" y="3029943"/>
            <a:ext cx="2721023" cy="932457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Test Product</a:t>
            </a:r>
          </a:p>
        </p:txBody>
      </p:sp>
      <p:sp>
        <p:nvSpPr>
          <p:cNvPr id="18" name="Pentagon 17"/>
          <p:cNvSpPr/>
          <p:nvPr/>
        </p:nvSpPr>
        <p:spPr bwMode="auto">
          <a:xfrm>
            <a:off x="2819400" y="4158641"/>
            <a:ext cx="2179167" cy="861078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Produce</a:t>
            </a:r>
          </a:p>
        </p:txBody>
      </p:sp>
      <p:sp>
        <p:nvSpPr>
          <p:cNvPr id="19" name="Pentagon 18"/>
          <p:cNvSpPr/>
          <p:nvPr/>
        </p:nvSpPr>
        <p:spPr bwMode="auto">
          <a:xfrm>
            <a:off x="5256911" y="4193042"/>
            <a:ext cx="3152488" cy="887966"/>
          </a:xfrm>
          <a:prstGeom prst="homePlat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Go-to-Market</a:t>
            </a:r>
          </a:p>
        </p:txBody>
      </p:sp>
      <p:sp>
        <p:nvSpPr>
          <p:cNvPr id="23" name="Pentagon 22"/>
          <p:cNvSpPr/>
          <p:nvPr/>
        </p:nvSpPr>
        <p:spPr bwMode="auto">
          <a:xfrm>
            <a:off x="7345886" y="5274232"/>
            <a:ext cx="4274612" cy="516729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Initial Public Offering - IPO</a:t>
            </a:r>
          </a:p>
        </p:txBody>
      </p:sp>
      <p:sp>
        <p:nvSpPr>
          <p:cNvPr id="24" name="Pentagon 23"/>
          <p:cNvSpPr/>
          <p:nvPr/>
        </p:nvSpPr>
        <p:spPr bwMode="auto">
          <a:xfrm>
            <a:off x="7345887" y="5964812"/>
            <a:ext cx="4274612" cy="545240"/>
          </a:xfrm>
          <a:prstGeom prst="homePlat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Mergers &amp; Acquisitions - M&amp;A</a:t>
            </a:r>
          </a:p>
        </p:txBody>
      </p:sp>
      <p:sp>
        <p:nvSpPr>
          <p:cNvPr id="25" name="Pentagon 24"/>
          <p:cNvSpPr/>
          <p:nvPr/>
        </p:nvSpPr>
        <p:spPr bwMode="auto">
          <a:xfrm>
            <a:off x="2809461" y="1321023"/>
            <a:ext cx="2232959" cy="96735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Create an </a:t>
            </a:r>
          </a:p>
          <a:p>
            <a:pPr algn="ctr"/>
            <a:r>
              <a:rPr lang="en-US" sz="2400" dirty="0">
                <a:latin typeface="+mj-lt"/>
              </a:rPr>
              <a:t>Idea</a:t>
            </a:r>
          </a:p>
        </p:txBody>
      </p:sp>
      <p:sp>
        <p:nvSpPr>
          <p:cNvPr id="28" name="Pentagon 27"/>
          <p:cNvSpPr/>
          <p:nvPr/>
        </p:nvSpPr>
        <p:spPr bwMode="auto">
          <a:xfrm>
            <a:off x="5371116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9" name="Pentagon 28"/>
          <p:cNvSpPr/>
          <p:nvPr/>
        </p:nvSpPr>
        <p:spPr bwMode="auto">
          <a:xfrm>
            <a:off x="4145553" y="5311651"/>
            <a:ext cx="1636887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30" name="Pentagon 29"/>
          <p:cNvSpPr/>
          <p:nvPr/>
        </p:nvSpPr>
        <p:spPr bwMode="auto">
          <a:xfrm>
            <a:off x="2865809" y="5311651"/>
            <a:ext cx="1639041" cy="958619"/>
          </a:xfrm>
          <a:prstGeom prst="homePlate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</a:t>
            </a:r>
            <a:endParaRPr lang="he-IL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Value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B3BC95CF-659D-4BB2-B8E9-22AE89C4F324}"/>
              </a:ext>
            </a:extLst>
          </p:cNvPr>
          <p:cNvSpPr/>
          <p:nvPr/>
        </p:nvSpPr>
        <p:spPr bwMode="auto">
          <a:xfrm>
            <a:off x="8932606" y="1340072"/>
            <a:ext cx="2687893" cy="94830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Form &amp; Assess Business Model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97043-D5EB-42E7-AEDC-BBA3CDDD61DE}"/>
              </a:ext>
            </a:extLst>
          </p:cNvPr>
          <p:cNvSpPr/>
          <p:nvPr/>
        </p:nvSpPr>
        <p:spPr bwMode="auto">
          <a:xfrm>
            <a:off x="688522" y="1289685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Preliminary 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A2ACF19-B6DC-44CD-90CA-C00370146387}"/>
              </a:ext>
            </a:extLst>
          </p:cNvPr>
          <p:cNvSpPr/>
          <p:nvPr/>
        </p:nvSpPr>
        <p:spPr bwMode="auto">
          <a:xfrm>
            <a:off x="650723" y="5240271"/>
            <a:ext cx="1877203" cy="998694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Prepare for exit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D19243-E58B-41EE-8BAA-C2E085859258}"/>
              </a:ext>
            </a:extLst>
          </p:cNvPr>
          <p:cNvSpPr/>
          <p:nvPr/>
        </p:nvSpPr>
        <p:spPr bwMode="auto">
          <a:xfrm>
            <a:off x="683853" y="4170755"/>
            <a:ext cx="1877203" cy="861078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Advanced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F6ED6E-2918-49EF-95EF-1E9098648092}"/>
              </a:ext>
            </a:extLst>
          </p:cNvPr>
          <p:cNvSpPr/>
          <p:nvPr/>
        </p:nvSpPr>
        <p:spPr bwMode="auto">
          <a:xfrm>
            <a:off x="695506" y="3029942"/>
            <a:ext cx="1877203" cy="932457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Early</a:t>
            </a:r>
          </a:p>
          <a:p>
            <a:pPr algn="ctr" eaLnBrk="0" hangingPunct="0">
              <a:defRPr/>
            </a:pPr>
            <a:r>
              <a:rPr lang="en-US" sz="24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stage</a:t>
            </a:r>
            <a:endParaRPr lang="he-IL" sz="2400" kern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Pentagon 11">
            <a:extLst>
              <a:ext uri="{FF2B5EF4-FFF2-40B4-BE49-F238E27FC236}">
                <a16:creationId xmlns:a16="http://schemas.microsoft.com/office/drawing/2014/main" id="{8FBDBA74-4F3D-4C1F-BB16-A9DEFACF2A12}"/>
              </a:ext>
            </a:extLst>
          </p:cNvPr>
          <p:cNvSpPr/>
          <p:nvPr/>
        </p:nvSpPr>
        <p:spPr bwMode="auto">
          <a:xfrm>
            <a:off x="2874250" y="2987432"/>
            <a:ext cx="2133600" cy="974968"/>
          </a:xfrm>
          <a:prstGeom prst="homePlate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Recruit Resources</a:t>
            </a:r>
          </a:p>
        </p:txBody>
      </p:sp>
      <p:sp>
        <p:nvSpPr>
          <p:cNvPr id="43" name="Pentagon 19">
            <a:extLst>
              <a:ext uri="{FF2B5EF4-FFF2-40B4-BE49-F238E27FC236}">
                <a16:creationId xmlns:a16="http://schemas.microsoft.com/office/drawing/2014/main" id="{69749C9F-01F5-419F-9789-2BAB9B6D65E2}"/>
              </a:ext>
            </a:extLst>
          </p:cNvPr>
          <p:cNvSpPr/>
          <p:nvPr/>
        </p:nvSpPr>
        <p:spPr bwMode="auto">
          <a:xfrm>
            <a:off x="8831350" y="4081175"/>
            <a:ext cx="2721022" cy="1024225"/>
          </a:xfrm>
          <a:prstGeom prst="homePlate">
            <a:avLst/>
          </a:prstGeom>
          <a:solidFill>
            <a:srgbClr val="B5CFD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</a:rPr>
              <a:t>Add Value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F88758-FEEE-43B7-ACF1-D9692082309E}"/>
              </a:ext>
            </a:extLst>
          </p:cNvPr>
          <p:cNvSpPr/>
          <p:nvPr/>
        </p:nvSpPr>
        <p:spPr bwMode="auto">
          <a:xfrm rot="20256449">
            <a:off x="2542311" y="3013573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C31DBE-C2ED-4039-BBCB-A181A205C988}"/>
              </a:ext>
            </a:extLst>
          </p:cNvPr>
          <p:cNvSpPr/>
          <p:nvPr/>
        </p:nvSpPr>
        <p:spPr bwMode="auto">
          <a:xfrm rot="20256449">
            <a:off x="4960096" y="4318446"/>
            <a:ext cx="335286" cy="888007"/>
          </a:xfrm>
          <a:prstGeom prst="ellips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5FDB816-6927-48FB-AB2A-2D402A0A8B62}"/>
              </a:ext>
            </a:extLst>
          </p:cNvPr>
          <p:cNvSpPr/>
          <p:nvPr/>
        </p:nvSpPr>
        <p:spPr bwMode="auto">
          <a:xfrm rot="20256449">
            <a:off x="4875717" y="2931096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57A1BF4-C08C-4AC7-813A-004BC05DA67F}"/>
              </a:ext>
            </a:extLst>
          </p:cNvPr>
          <p:cNvSpPr/>
          <p:nvPr/>
        </p:nvSpPr>
        <p:spPr bwMode="auto">
          <a:xfrm rot="20256449">
            <a:off x="6975812" y="5440584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4293C69-77FA-4974-9A38-55AF65C8EB08}"/>
              </a:ext>
            </a:extLst>
          </p:cNvPr>
          <p:cNvSpPr/>
          <p:nvPr/>
        </p:nvSpPr>
        <p:spPr bwMode="auto">
          <a:xfrm rot="20256449">
            <a:off x="2549343" y="42375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CB8CB02-FD01-4947-8463-F8468FEBA255}"/>
              </a:ext>
            </a:extLst>
          </p:cNvPr>
          <p:cNvSpPr/>
          <p:nvPr/>
        </p:nvSpPr>
        <p:spPr bwMode="auto">
          <a:xfrm rot="20256449">
            <a:off x="8421811" y="301715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D8ED5B3-743D-4A05-8118-949A909578D7}"/>
              </a:ext>
            </a:extLst>
          </p:cNvPr>
          <p:cNvSpPr/>
          <p:nvPr/>
        </p:nvSpPr>
        <p:spPr bwMode="auto">
          <a:xfrm rot="20256449">
            <a:off x="8370928" y="4293541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E1FDB6C-64E3-407A-A00D-D7D70A8AFC16}"/>
              </a:ext>
            </a:extLst>
          </p:cNvPr>
          <p:cNvSpPr/>
          <p:nvPr/>
        </p:nvSpPr>
        <p:spPr bwMode="auto">
          <a:xfrm rot="20256449">
            <a:off x="2594902" y="5406209"/>
            <a:ext cx="335286" cy="88800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2015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978870" y="361951"/>
            <a:ext cx="5447539" cy="654050"/>
          </a:xfrm>
          <a:prstGeom prst="rect">
            <a:avLst/>
          </a:prstGeom>
          <a:solidFill>
            <a:srgbClr val="D2E1E4"/>
          </a:solidFill>
        </p:spPr>
        <p:txBody>
          <a:bodyPr/>
          <a:lstStyle/>
          <a:p>
            <a:pPr algn="ctr" rtl="1" eaLnBrk="0" hangingPunct="0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Sources of Capital      </a:t>
            </a:r>
            <a:endParaRPr lang="he-IL" sz="36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http://cdn.wikinvest.com/i/px.gif">
            <a:hlinkClick r:id="rId3" tooltip="Edit section: Discounted Cash Flow Analysi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1" y="-1006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cdn.wikinvest.com/i/px.gif">
            <a:hlinkClick r:id="rId5" tooltip="Edit section: Comparable Transaction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6" y="-549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dn.wikinvest.com/i/px.gif">
            <a:hlinkClick r:id="rId6" tooltip="Edit section: Multiples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9" y="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cdn.wikinvest.com/i/px.gif">
            <a:hlinkClick r:id="rId7" tooltip="Edit section: Market Valua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10064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412AF9DC-CECF-4D73-8ED8-C0CB5780B612}"/>
              </a:ext>
            </a:extLst>
          </p:cNvPr>
          <p:cNvSpPr txBox="1">
            <a:spLocks/>
          </p:cNvSpPr>
          <p:nvPr/>
        </p:nvSpPr>
        <p:spPr>
          <a:xfrm rot="1564278">
            <a:off x="6452155" y="1330563"/>
            <a:ext cx="5447539" cy="1460645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pPr algn="ctr" rtl="1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Where can we get money for the startup?</a:t>
            </a:r>
          </a:p>
        </p:txBody>
      </p:sp>
    </p:spTree>
    <p:extLst>
      <p:ext uri="{BB962C8B-B14F-4D97-AF65-F5344CB8AC3E}">
        <p14:creationId xmlns:p14="http://schemas.microsoft.com/office/powerpoint/2010/main" val="18702279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id="{41C3B3EC-F80D-42AD-86D4-63BD6E6A1B3F}"/>
              </a:ext>
            </a:extLst>
          </p:cNvPr>
          <p:cNvSpPr txBox="1">
            <a:spLocks/>
          </p:cNvSpPr>
          <p:nvPr/>
        </p:nvSpPr>
        <p:spPr>
          <a:xfrm>
            <a:off x="1066800" y="1676399"/>
            <a:ext cx="8077200" cy="3657601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Set policies and laws</a:t>
            </a:r>
          </a:p>
          <a:p>
            <a:pPr lvl="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Provided incentives (Grants, Tax, Education)</a:t>
            </a:r>
          </a:p>
          <a:p>
            <a:pPr lvl="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Created conditions to attract Foreign VC investors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Planned technology ecosystem clusters next to universities</a:t>
            </a:r>
            <a:endParaRPr lang="en-US" sz="1800" kern="0" dirty="0">
              <a:latin typeface="+mj-lt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Attracted Multinational Corporations (Google, Intel, IBM)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800" kern="0" dirty="0">
                <a:solidFill>
                  <a:schemeClr val="tx2"/>
                </a:solidFill>
                <a:latin typeface="+mj-lt"/>
              </a:rPr>
              <a:t>Collaboration between Education-Defense-Industry-Entrepreneurs</a:t>
            </a:r>
          </a:p>
          <a:p>
            <a:pPr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Established and supported technology incubators (government, private)</a:t>
            </a:r>
          </a:p>
          <a:p>
            <a:pPr lvl="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 Allocated funds to create local Venture Capitalist industry (Government)</a:t>
            </a:r>
          </a:p>
          <a:p>
            <a:pPr lvl="0" eaLnBrk="0" hangingPunct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1800" kern="0" dirty="0">
                <a:latin typeface="+mj-lt"/>
                <a:cs typeface="Times New Roman" pitchFamily="18" charset="0"/>
              </a:rPr>
              <a:t>Availability of skilled and experienced workforce (education, military, global)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236DD356-7C8F-49D1-8C2A-7B0BC0C0CB92}"/>
              </a:ext>
            </a:extLst>
          </p:cNvPr>
          <p:cNvSpPr txBox="1">
            <a:spLocks/>
          </p:cNvSpPr>
          <p:nvPr/>
        </p:nvSpPr>
        <p:spPr>
          <a:xfrm>
            <a:off x="400334" y="762001"/>
            <a:ext cx="11430000" cy="932452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kern="0" dirty="0">
                <a:solidFill>
                  <a:schemeClr val="tx2"/>
                </a:solidFill>
                <a:highlight>
                  <a:srgbClr val="D2E1E4"/>
                </a:highlight>
                <a:latin typeface="+mj-lt"/>
                <a:cs typeface="Times New Roman" pitchFamily="18" charset="0"/>
              </a:rPr>
              <a:t>Collaboration of Government, Academic Institutions, Industry</a:t>
            </a:r>
          </a:p>
          <a:p>
            <a:pPr eaLnBrk="0" hangingPunct="0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- Policies, Initiative, Programs to promote innovation and entrepreneurship</a:t>
            </a:r>
            <a:endParaRPr lang="he-IL" sz="28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8D7BE-0185-46C5-B872-3B930D2B5931}"/>
              </a:ext>
            </a:extLst>
          </p:cNvPr>
          <p:cNvSpPr/>
          <p:nvPr/>
        </p:nvSpPr>
        <p:spPr>
          <a:xfrm rot="20434556">
            <a:off x="7486832" y="2296703"/>
            <a:ext cx="3846290" cy="1323439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kern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Formal </a:t>
            </a:r>
          </a:p>
          <a:p>
            <a:pPr algn="ctr"/>
            <a:r>
              <a:rPr lang="en-US" sz="4000" kern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Success Factors </a:t>
            </a:r>
            <a:endParaRPr lang="en-US" sz="4000" dirty="0"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F651FA-EA31-4ED6-A4F8-5453DC93253A}"/>
              </a:ext>
            </a:extLst>
          </p:cNvPr>
          <p:cNvSpPr/>
          <p:nvPr/>
        </p:nvSpPr>
        <p:spPr>
          <a:xfrm>
            <a:off x="872828" y="5637294"/>
            <a:ext cx="10485011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Cultivating a Culture of Innovation and Entrepreneurship</a:t>
            </a:r>
            <a:endParaRPr lang="he-IL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0161D6-6459-4BBA-AEF9-06F8551A454C}"/>
              </a:ext>
            </a:extLst>
          </p:cNvPr>
          <p:cNvSpPr/>
          <p:nvPr/>
        </p:nvSpPr>
        <p:spPr>
          <a:xfrm rot="20409260">
            <a:off x="9413956" y="4608539"/>
            <a:ext cx="2658593" cy="954107"/>
          </a:xfrm>
          <a:prstGeom prst="rect">
            <a:avLst/>
          </a:prstGeom>
          <a:solidFill>
            <a:srgbClr val="00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Informal </a:t>
            </a:r>
          </a:p>
          <a:p>
            <a:pPr algn="ctr"/>
            <a:r>
              <a:rPr lang="en-US" sz="2800" kern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Success Factors </a:t>
            </a:r>
            <a:endParaRPr lang="en-US" sz="2800" dirty="0">
              <a:latin typeface="+mn-lt"/>
            </a:endParaRP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BD02F84-F7E0-44AE-A5DB-704AA336E9BE}"/>
              </a:ext>
            </a:extLst>
          </p:cNvPr>
          <p:cNvSpPr txBox="1">
            <a:spLocks/>
          </p:cNvSpPr>
          <p:nvPr/>
        </p:nvSpPr>
        <p:spPr>
          <a:xfrm>
            <a:off x="0" y="12493"/>
            <a:ext cx="12192000" cy="749507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eaLnBrk="0" hangingPunct="0"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Success Factors – Israel Shifts to Innovation and Entrepreneurship</a:t>
            </a:r>
          </a:p>
          <a:p>
            <a:pPr eaLnBrk="0" hangingPunct="0">
              <a:defRPr/>
            </a:pPr>
            <a:endParaRPr lang="he-IL" sz="3200" kern="0" dirty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915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978870" y="361951"/>
            <a:ext cx="5447539" cy="654050"/>
          </a:xfrm>
          <a:prstGeom prst="rect">
            <a:avLst/>
          </a:prstGeom>
          <a:solidFill>
            <a:srgbClr val="D2E1E4"/>
          </a:solidFill>
        </p:spPr>
        <p:txBody>
          <a:bodyPr/>
          <a:lstStyle/>
          <a:p>
            <a:pPr algn="ctr" rtl="1" eaLnBrk="0" hangingPunct="0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Sources of Capital      </a:t>
            </a:r>
            <a:endParaRPr lang="he-IL" sz="36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http://cdn.wikinvest.com/i/px.gif">
            <a:hlinkClick r:id="rId3" tooltip="Edit section: Discounted Cash Flow Analysi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1" y="-1006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cdn.wikinvest.com/i/px.gif">
            <a:hlinkClick r:id="rId5" tooltip="Edit section: Comparable Transaction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6" y="-549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dn.wikinvest.com/i/px.gif">
            <a:hlinkClick r:id="rId6" tooltip="Edit section: Multiples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9" y="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cdn.wikinvest.com/i/px.gif">
            <a:hlinkClick r:id="rId7" tooltip="Edit section: Market Valua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10064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4504" y="1294043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Self 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Friends and Family (3F’s)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Academic/research grants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Incubators/Accelerators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Government programs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Strategic partners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Crowdfunding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Corporate VC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Private Equity</a:t>
            </a: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</a:rPr>
              <a:t>Angel investors, Angel groups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Venture Capitalist firms (VCs)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CC939-B1D8-489A-B960-AA9BCE280C0D}"/>
              </a:ext>
            </a:extLst>
          </p:cNvPr>
          <p:cNvSpPr/>
          <p:nvPr/>
        </p:nvSpPr>
        <p:spPr bwMode="auto">
          <a:xfrm>
            <a:off x="1264239" y="5563957"/>
            <a:ext cx="5181600" cy="1066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7154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978870" y="361951"/>
            <a:ext cx="5447539" cy="654050"/>
          </a:xfrm>
          <a:prstGeom prst="rect">
            <a:avLst/>
          </a:prstGeom>
          <a:solidFill>
            <a:srgbClr val="D2E1E4"/>
          </a:solidFill>
        </p:spPr>
        <p:txBody>
          <a:bodyPr/>
          <a:lstStyle/>
          <a:p>
            <a:pPr algn="ctr" rtl="1" eaLnBrk="0" hangingPunct="0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Sources of Capital      </a:t>
            </a:r>
            <a:endParaRPr lang="he-IL" sz="36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http://cdn.wikinvest.com/i/px.gif">
            <a:hlinkClick r:id="rId3" tooltip="Edit section: Discounted Cash Flow Analysi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1" y="-1006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cdn.wikinvest.com/i/px.gif">
            <a:hlinkClick r:id="rId5" tooltip="Edit section: Comparable Transaction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6" y="-549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dn.wikinvest.com/i/px.gif">
            <a:hlinkClick r:id="rId6" tooltip="Edit section: Multiples method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9" y="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cdn.wikinvest.com/i/px.gif">
            <a:hlinkClick r:id="rId7" tooltip="Edit section: Market Valua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10064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4504" y="1294043"/>
            <a:ext cx="6858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Self, Friends and Family (3F’s)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Academic/research grants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Incubators/Accelerators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Government programs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Strategic partners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Crowdfunding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Corporate VC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Private Equity</a:t>
            </a: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</a:rPr>
              <a:t>Angel investors, Angel groups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Venture Capitalist firms (VCs)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CC939-B1D8-489A-B960-AA9BCE280C0D}"/>
              </a:ext>
            </a:extLst>
          </p:cNvPr>
          <p:cNvSpPr/>
          <p:nvPr/>
        </p:nvSpPr>
        <p:spPr bwMode="auto">
          <a:xfrm>
            <a:off x="1207676" y="5059335"/>
            <a:ext cx="5181600" cy="1066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86BFD893-9D61-4E00-B8F0-664E3B672E0D}"/>
              </a:ext>
            </a:extLst>
          </p:cNvPr>
          <p:cNvSpPr txBox="1">
            <a:spLocks/>
          </p:cNvSpPr>
          <p:nvPr/>
        </p:nvSpPr>
        <p:spPr>
          <a:xfrm>
            <a:off x="6426409" y="2819400"/>
            <a:ext cx="4724400" cy="143621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Different sources of capital,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With different amounts,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At different stages </a:t>
            </a:r>
          </a:p>
        </p:txBody>
      </p:sp>
    </p:spTree>
    <p:extLst>
      <p:ext uri="{BB962C8B-B14F-4D97-AF65-F5344CB8AC3E}">
        <p14:creationId xmlns:p14="http://schemas.microsoft.com/office/powerpoint/2010/main" val="259666437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כותרת 1">
            <a:extLst>
              <a:ext uri="{FF2B5EF4-FFF2-40B4-BE49-F238E27FC236}">
                <a16:creationId xmlns:a16="http://schemas.microsoft.com/office/drawing/2014/main" id="{47653F91-5279-43B5-A201-2453A00FB1AC}"/>
              </a:ext>
            </a:extLst>
          </p:cNvPr>
          <p:cNvSpPr txBox="1">
            <a:spLocks/>
          </p:cNvSpPr>
          <p:nvPr/>
        </p:nvSpPr>
        <p:spPr>
          <a:xfrm>
            <a:off x="23191" y="-79534"/>
            <a:ext cx="12192000" cy="738819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Different sources of capital, With different amounts, 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At different stages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411DAB7-FCDB-4FAA-998A-B96ACB5C62EB}"/>
              </a:ext>
            </a:extLst>
          </p:cNvPr>
          <p:cNvCxnSpPr/>
          <p:nvPr/>
        </p:nvCxnSpPr>
        <p:spPr bwMode="auto">
          <a:xfrm>
            <a:off x="6019800" y="6019800"/>
            <a:ext cx="5069187" cy="76200"/>
          </a:xfrm>
          <a:prstGeom prst="straightConnector1">
            <a:avLst/>
          </a:prstGeom>
          <a:solidFill>
            <a:srgbClr val="E3EAE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965ABF5-18F1-44FF-8601-23C56EDE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8686800" cy="5463219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99FBA012-3AB8-43B8-AD04-3A6934160827}"/>
              </a:ext>
            </a:extLst>
          </p:cNvPr>
          <p:cNvSpPr txBox="1">
            <a:spLocks/>
          </p:cNvSpPr>
          <p:nvPr/>
        </p:nvSpPr>
        <p:spPr>
          <a:xfrm>
            <a:off x="7162800" y="3884528"/>
            <a:ext cx="3657600" cy="143621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Try to get </a:t>
            </a:r>
          </a:p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Times New Roman" pitchFamily="18" charset="0"/>
              </a:rPr>
              <a:t>“Smart  Money”</a:t>
            </a:r>
          </a:p>
        </p:txBody>
      </p:sp>
    </p:spTree>
    <p:extLst>
      <p:ext uri="{BB962C8B-B14F-4D97-AF65-F5344CB8AC3E}">
        <p14:creationId xmlns:p14="http://schemas.microsoft.com/office/powerpoint/2010/main" val="11117947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 txBox="1">
            <a:spLocks/>
          </p:cNvSpPr>
          <p:nvPr/>
        </p:nvSpPr>
        <p:spPr>
          <a:xfrm>
            <a:off x="1600200" y="1847850"/>
            <a:ext cx="7886700" cy="40957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highlight>
                  <a:srgbClr val="CCCCFF"/>
                </a:highlight>
                <a:latin typeface="Times New Roman" panose="02020603050405020304" pitchFamily="18" charset="0"/>
              </a:rPr>
              <a:t>Preliminary stage/Pre-seed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Source: Self-funded, Angels, Government, Incubators, Academia, Crowdfunding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highlight>
                  <a:srgbClr val="CCCCFF"/>
                </a:highlight>
                <a:latin typeface="Times New Roman" panose="02020603050405020304" pitchFamily="18" charset="0"/>
              </a:rPr>
              <a:t>Early stage/Seed round: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Source: Angels/Government/Accelerators/Crowdfunding 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highlight>
                  <a:srgbClr val="CCCCFF"/>
                </a:highlight>
                <a:latin typeface="Times New Roman" panose="02020603050405020304" pitchFamily="18" charset="0"/>
              </a:rPr>
              <a:t>Early stage/Post-seed: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Source: Angel/Government/Accelerators/Crowdfunding/some VCs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highlight>
                  <a:srgbClr val="CCCCFF"/>
                </a:highlight>
                <a:latin typeface="Times New Roman" panose="02020603050405020304" pitchFamily="18" charset="0"/>
              </a:rPr>
              <a:t>Advanced stage: Rounds A, B, C, Mature 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Source: Venture Capital (VC)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highlight>
                  <a:srgbClr val="CCCCFF"/>
                </a:highlight>
                <a:latin typeface="Times New Roman" panose="02020603050405020304" pitchFamily="18" charset="0"/>
              </a:rPr>
              <a:t>Mezzanine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to support a company between mature rounds or before its IPO</a:t>
            </a:r>
            <a:endParaRPr lang="en-US" sz="1800" dirty="0">
              <a:latin typeface="+mj-lt"/>
            </a:endParaRPr>
          </a:p>
          <a:p>
            <a:pPr lvl="0"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Source: </a:t>
            </a: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VC, Private Equity (PE), Banks</a:t>
            </a:r>
          </a:p>
        </p:txBody>
      </p:sp>
      <p:sp>
        <p:nvSpPr>
          <p:cNvPr id="10" name="כותרת 1"/>
          <p:cNvSpPr txBox="1">
            <a:spLocks/>
          </p:cNvSpPr>
          <p:nvPr/>
        </p:nvSpPr>
        <p:spPr>
          <a:xfrm>
            <a:off x="1371600" y="228600"/>
            <a:ext cx="4724400" cy="68580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j-ea"/>
                <a:cs typeface="Times New Roman" pitchFamily="18" charset="0"/>
              </a:rPr>
              <a:t>Investment Opportunity </a:t>
            </a:r>
            <a:endParaRPr lang="he-IL" sz="3200" kern="0" dirty="0">
              <a:solidFill>
                <a:schemeClr val="tx2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1ACE3-59A9-4E31-B02B-BD9238E1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85" y="2618921"/>
            <a:ext cx="3283001" cy="2553607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3813176A-AF0E-42BD-975B-947C0AF9B8C1}"/>
              </a:ext>
            </a:extLst>
          </p:cNvPr>
          <p:cNvSpPr txBox="1">
            <a:spLocks/>
          </p:cNvSpPr>
          <p:nvPr/>
        </p:nvSpPr>
        <p:spPr>
          <a:xfrm>
            <a:off x="1402080" y="976086"/>
            <a:ext cx="10287000" cy="647700"/>
          </a:xfrm>
          <a:prstGeom prst="rect">
            <a:avLst/>
          </a:prstGeom>
          <a:solidFill>
            <a:srgbClr val="CCCCFF"/>
          </a:solidFill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Investments are obtained in stages when money is needed (rounds of investment)</a:t>
            </a:r>
            <a:endParaRPr lang="en-US" sz="24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976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Innovation and Entrepreneurship 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From Idea to Exit</a:t>
            </a:r>
            <a:endParaRPr lang="en-US" sz="4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13126E-D2B8-4078-A47A-49383A634E16}"/>
              </a:ext>
            </a:extLst>
          </p:cNvPr>
          <p:cNvSpPr/>
          <p:nvPr/>
        </p:nvSpPr>
        <p:spPr bwMode="auto">
          <a:xfrm>
            <a:off x="9420852" y="1404249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Technology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268AE8-98AE-4899-B176-2E8485FC88FC}"/>
              </a:ext>
            </a:extLst>
          </p:cNvPr>
          <p:cNvSpPr/>
          <p:nvPr/>
        </p:nvSpPr>
        <p:spPr bwMode="auto">
          <a:xfrm>
            <a:off x="6721130" y="1648617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Market</a:t>
            </a:r>
            <a:endParaRPr kumimoji="0" 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52A05-901D-4400-8013-C581ADF80E76}"/>
              </a:ext>
            </a:extLst>
          </p:cNvPr>
          <p:cNvSpPr/>
          <p:nvPr/>
        </p:nvSpPr>
        <p:spPr bwMode="auto">
          <a:xfrm>
            <a:off x="1676400" y="2036820"/>
            <a:ext cx="2740717" cy="1893210"/>
          </a:xfrm>
          <a:prstGeom prst="ellipse">
            <a:avLst/>
          </a:prstGeom>
          <a:solidFill>
            <a:srgbClr val="E3EAE2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Team</a:t>
            </a:r>
            <a:endParaRPr kumimoji="0" 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E66C2-023A-4E9C-BB10-5379B29CFA74}"/>
              </a:ext>
            </a:extLst>
          </p:cNvPr>
          <p:cNvSpPr/>
          <p:nvPr/>
        </p:nvSpPr>
        <p:spPr>
          <a:xfrm>
            <a:off x="5757038" y="2595222"/>
            <a:ext cx="4068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Market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Market Size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Market Trend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Potential Buyers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Competition/Threats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Demand for your solution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“Is someone willing to pay”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E8541F-F2D4-4FB2-A5BB-ADFC41DA6D79}"/>
              </a:ext>
            </a:extLst>
          </p:cNvPr>
          <p:cNvSpPr/>
          <p:nvPr/>
        </p:nvSpPr>
        <p:spPr>
          <a:xfrm>
            <a:off x="9825046" y="3220305"/>
            <a:ext cx="2438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Technology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Innovative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Add value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Attainable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Protectability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B7CD40-9A01-4D3E-B072-D0EBD08CA503}"/>
              </a:ext>
            </a:extLst>
          </p:cNvPr>
          <p:cNvSpPr/>
          <p:nvPr/>
        </p:nvSpPr>
        <p:spPr>
          <a:xfrm>
            <a:off x="747711" y="2438400"/>
            <a:ext cx="597217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  <a:latin typeface="+mj-lt"/>
              </a:rPr>
              <a:t>Team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Skills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Passion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Knowledge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Experience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Capabilities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Commitment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Business Networks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Team Diversification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Team Members Complement each other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18712-E863-4DEA-8083-2C17F8D7F898}"/>
              </a:ext>
            </a:extLst>
          </p:cNvPr>
          <p:cNvSpPr/>
          <p:nvPr/>
        </p:nvSpPr>
        <p:spPr>
          <a:xfrm>
            <a:off x="381000" y="1370611"/>
            <a:ext cx="67056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What the investors are looking for?</a:t>
            </a:r>
            <a:endParaRPr lang="he-IL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21584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B3B122-1A2D-400E-8567-88094A5BCD47}"/>
              </a:ext>
            </a:extLst>
          </p:cNvPr>
          <p:cNvSpPr/>
          <p:nvPr/>
        </p:nvSpPr>
        <p:spPr>
          <a:xfrm>
            <a:off x="1676400" y="1295400"/>
            <a:ext cx="9220200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What are The objectives of your PPTs?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54D79-EBF3-4E3B-B0C3-DD9D8F51BEBC}"/>
              </a:ext>
            </a:extLst>
          </p:cNvPr>
          <p:cNvSpPr/>
          <p:nvPr/>
        </p:nvSpPr>
        <p:spPr>
          <a:xfrm>
            <a:off x="0" y="21885"/>
            <a:ext cx="12192000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Class Presentations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1139D-0D42-4066-B865-54F0BB03A03B}"/>
              </a:ext>
            </a:extLst>
          </p:cNvPr>
          <p:cNvSpPr/>
          <p:nvPr/>
        </p:nvSpPr>
        <p:spPr>
          <a:xfrm>
            <a:off x="800100" y="2895600"/>
            <a:ext cx="10591800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Show Enthusiasm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How will the world be better with your product </a:t>
            </a:r>
            <a:endParaRPr lang="he-IL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15026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">
            <a:extLst>
              <a:ext uri="{FF2B5EF4-FFF2-40B4-BE49-F238E27FC236}">
                <a16:creationId xmlns:a16="http://schemas.microsoft.com/office/drawing/2014/main" id="{32A79804-0F2C-415A-AF5A-2F0409972B82}"/>
              </a:ext>
            </a:extLst>
          </p:cNvPr>
          <p:cNvSpPr txBox="1">
            <a:spLocks/>
          </p:cNvSpPr>
          <p:nvPr/>
        </p:nvSpPr>
        <p:spPr>
          <a:xfrm>
            <a:off x="617247" y="1501054"/>
            <a:ext cx="7536153" cy="3832946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buFontTx/>
              <a:buChar char="-"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Over 5,000 years of Jewish tradition based on education, values, principles, instructions, guidance, and laws</a:t>
            </a:r>
          </a:p>
          <a:p>
            <a:pPr lvl="0" eaLnBrk="0" hangingPunct="0">
              <a:defRPr/>
            </a:pPr>
            <a:endParaRPr lang="en-US" sz="24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Passed from generation to generation</a:t>
            </a:r>
          </a:p>
          <a:p>
            <a:pPr marL="342900" indent="-342900" eaLnBrk="0" hangingPunct="0">
              <a:buFontTx/>
              <a:buChar char="-"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Repeated rituals </a:t>
            </a:r>
            <a:r>
              <a:rPr lang="en-US" sz="24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of collective experience </a:t>
            </a:r>
          </a:p>
          <a:p>
            <a:pPr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    in daily, weekly, monthly, yearly</a:t>
            </a:r>
            <a:endParaRPr lang="he-IL" sz="2400" kern="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400" kern="0" dirty="0">
              <a:solidFill>
                <a:schemeClr val="tx2"/>
              </a:solidFill>
              <a:latin typeface="+mj-lt"/>
              <a:ea typeface="+mj-ea"/>
              <a:cs typeface="Times New Roman" pitchFamily="18" charset="0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Blended with challenges and constraints </a:t>
            </a:r>
          </a:p>
          <a:p>
            <a:pPr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   faced by the society/modern State of Israel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42B999-7BC6-48E8-A077-2B0C228ECFB4}"/>
              </a:ext>
            </a:extLst>
          </p:cNvPr>
          <p:cNvSpPr/>
          <p:nvPr/>
        </p:nvSpPr>
        <p:spPr>
          <a:xfrm>
            <a:off x="1" y="0"/>
            <a:ext cx="12217096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/>
              <a:t>Cultivating a Jewish-Israeli Culture of Innovation and Entrepreneurship</a:t>
            </a:r>
            <a:endParaRPr lang="he-IL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7E590-444B-4E88-8F63-C31D8B084786}"/>
              </a:ext>
            </a:extLst>
          </p:cNvPr>
          <p:cNvSpPr/>
          <p:nvPr/>
        </p:nvSpPr>
        <p:spPr>
          <a:xfrm>
            <a:off x="838200" y="5514580"/>
            <a:ext cx="6705600" cy="646331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kern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Created a Jewish-Israeli Culture </a:t>
            </a:r>
            <a:endParaRPr lang="en-US" sz="3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313F4-5097-4F52-BE15-F792896FB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4063697" cy="2576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B403D-0343-48AC-9F62-96C83B592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5"/>
          <a:stretch/>
        </p:blipFill>
        <p:spPr>
          <a:xfrm>
            <a:off x="8839201" y="3575747"/>
            <a:ext cx="2286000" cy="32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4386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60420" name="AutoShape 4" descr="data:image/jpeg;base64,/9j/4AAQSkZJRgABAQAAAQABAAD/2wCEAAkGBxMREhUUExQWFhQXGB0bFhgYGBwcHxweHhscHCIhHiAeHTQgHBolHBwYITEhJSkuLi4uHx84ODMsNygtLisBCgoKDg0OGxAQGzQmICQsLDc0LDQsLDQ0NCw0LCwsLzQ0LCwsLCw0LCwsLCw0LC0vLCwsLCwsLCwsLCwsLCwsLP/AABEIAOEA4QMBEQACEQEDEQH/xAAcAAACAwEBAQEAAAAAAAAAAAAABgQFBwMCAQj/xABMEAACAQICBgYGBgcGBAYDAAABAgMEEQAhBQYSMUFhBxMiUXGBFDJCUpGhI2JygrHBFTNDkqKy0RYkU2PC8HOTs+E0g6PD0vEXRFT/xAAbAQACAwEBAQAAAAAAAAAAAAAABAIDBQYBB//EAEIRAAEDAgMDCgQEAwgCAwEAAAEAAgMEEQUhMRJBURMiYXGBkaGxwfAUMtHhBiMzQhVSYiRygpKywtLxNEMlU6IW/9oADAMBAAIRAxEAPwDccCEYEIwIRgQjAhGBCMCEYEIJwIS5pbXiip7gy9Yw9mLtnwJHZB5EjFD6iNu9aUGE1U2YbYcTl9+4JUrelCRzs01OLndtkux+4n/yOF3VhOTQtWPAGNG1M/uyHefoo4rNO1OarKingESIfx2f5482qhys5LCYMiQT1k+WSP7G6WlzeotyeokPyAIwchMdT4lH8Tw5nys7mN9SF7PRlVN61RH/ABt+OD4R51Kj/HoG/LGfBfB0YVK+rUR/Bh+GD4N/FH8ehOrD4L4dSNKx/q6kfdqJV+WyB88Hw8w0PiV7/FcPf80fe1p9V8Ladps/pXUco5b/AAu+D+0N9gr22EzZZA9rfsutN0mVETBamnW/G21E37rXv8seircMnBRfgUMg2oX+RHeLeqZ9FdIFFNYM5hbulGyP3gSnxOL2VMbt9llz4NVRZgbQ6M/DXwTQjhgCCCDuIzBwwssgg2K9YF4jAhGBCMCEYEIwIRgQjAhGBCMCEYEIwIRgQjAhGBC+MwAucgN+BAF0k6xdI8EN1pwJnHtXtGPve193LmMKyVTW5NzW5SYHLLzpeaOG/u3dvclpdH6V0tnIxSE+9eOO3JB2n5Fr+OKNmabXRaRmoMPyYLu6Mz36Ds7kzaI6NaWKxmZpm7j2E8lU3+LHF7KRg1zWZUY7O/KMBo7z3n0ATbQ6PigXZijSNe5FC/gMMNaG6BZEs0kpvI4k9JXqqrY4heSREHe7BR8zj0uA1K8ZE+Q2YCeoKmqddqBN9Sh+wGf+UHFRqIxvTrMKq3aRntsPOygv0j0A/aOf/Lf8xiBq4hvV4wOsP7R3hfF6SaA+24/8tvywfFxcV6cDrOA7wpdPr3o9904H2kdfmVtiQqYjvVL8IrG/s7iD5FW9Dpenm/VTRyfZdT+Bxa17XaFJy000XzsI6wV3qqVJV2ZEV1O9WUMPgcekA6qDJHsO0w2PQlbS3R1RzXMYaBvqHs+anK32bYXfSsdpktWDG6mPJ3OHTr3j1ulSXVzSejCXpnaSMZnq7kH7URvnzW55jC/JSxZtOXvctVtdQ1w2ZhY9Po4etgrnV/pLjeyVa9W27rFuUvzHrJ8x3kYtjqwcn5JKrwJ7edAbjgdfofBPsEyuoZGDKRcMpBBHIjfhsEEXCwXNc07LhYhdMeqKMCEYEIwIRgQjAhGBCMCEYEIwIRgQjAhVOsOsMFEm1K2Z9RBmzeA7uZyGK5JWxi5TdJRS1LtmMdZ3D33rNp62v01IUjGxADmL2Rftta8jfVt3ZDfhEuknNhoukbFSYYzacbv8T1DcOnx3J21b1GpqSzMOumHtuMgfqruXxzPPDUVO1mepWJWYtNUXaOa3gPU7/LoTFW1scKF5XVEG9mIA+fHli9zg0XKz44nyu2WC56Em1nSEJH6uhp5Kh++xCjna21bx2Rzwsaq5tGLrYjwUsbt1LwweP07r9S5fojTFXnPUrSofYj3j903/APUOPNid/wAxt7971P4nDaf9OPbPE/f/AIqRS9GdIDtSvLMx3lm2b/u9r4k49FIzfmq347UEWjAaOr65eCk6S0RoqgjV5oIwpYKCyNKb2J4gncDniTmQxi5CqhqcQq3lsbze19QPoFY6DFDUx9ZTxwlLkG0QUgjgQVBB3HzGJs5Nwu0Jeq+LhfsTON+u/qq7Q2ntHVsnVRxKWKlu1CALDxHPEGSxSGwHgmKijraVm292XQ5WVZq1QWLSU8CgC5bYVbDmRa2JmKPeAlo66rvstkcei5Kp6ro50fMLxh0vuKSFh/HtDFZpY3aJxmN1kZs6x6xbysop1T0jTZ0lcWUbo5b2t3Z7S/ALiPIys+R3erf4jRT5Tw2PEewfEr4mu1VSkLpCkZRu62P1fxKnye/LB8Q9n6je1enCoKgXpJb9B1+vh2pt0Ppynq12oJFe28bmHipzHmMMMka/5SsiopJqc2kbby79FB1i1Rpqy5ddiXhImTefBh4+VsQkga/XVX0mJT02TTdvA6fbsWfy01foR9pTt05OZsTG1/eXfG/PwzO7CZEkBuNF0DX0mKNs4Wf4jqO8e7DVaBqvrXBXL2TsSgdqJjmOY95eY5XAw5FM2TTXgufrcOlpTnm3cfeh9i6v8XJBGBCMCEYEIwIRgQjAhGBCMCEYEJX1z1wShXYSz1DDspwUe89uHcN55bxRNOIxYarUw7DHVR2nZMG/j0D3l4JQ1b1Tm0i/pVYz9W2Yvk0g4W9yPutv4WvfC0cLpTtvWvWYjFRN5CnAuO4fU+zwWo0tMkKBI1VEUZACwAw+AGiwXLvkfI4ucbkpQ01rzeT0egT0ic+0M0HPf2rd9wo7+GFn1GezGLlbFNhNmcrVHYbw3/bxPQuNBqLJUOJtJTNK/CNWsq8ri1vBAo5nHjaYuO1IbqcuLMhbydG3ZHHf7679inaf1kp9E7EK05sw2gIwqra9jzLcd3EZ4nJK2GwAS9LQzYheRz9ONyf+u1Wus8UktHL6O7LIU2kZDYm3asCPeGV+eLJQSw7KVonMjqG8qLi9jfu8Eo9Emmi4lp3YsR9KhJuSDk2/nsn7xwtSSXu0rXx6lDS2VotuPp69ym9L3/g4v+Ov/TkxKs+QdfoVRgH/AJDv7p82pG1M1gahnDNfqZMpBbeASNod5U38rjfbCkMpjdfcVu4jRtqoi0fMNPp2/QqZ0Vi1ev8Awn/04lSfqdipxz/xT/eHqnnpQreroGW9jK6oPjtH4qpHnhyqdaPrWFgkW3VA/wAoJ9B4lQuiOg2KV5bZyyG32U7P823iFG2zL8Vfj821OGfyjxOflZctfdb56GqRYtlk6oM6MMjdmGRGYNlPLkceTzujeAOCnheGxVUBL9dqwI6h9funyQAqdsC1u0Du53vww31rAFwealDS+oMEhEtIxppRmrRns/AHs+KkeBws+mac2ZFbFPjErByc4229Ov37b9ig0utlVQOItJRkqclqEFwfGws3kA31TvxETPjNpB2q9+HU9W0yUbs/5T7y8R0p4gniqIwylZI3G8WZSD/u1sNghwy0WG5j4n2cCCFnWtmorwN6TQ7Q2TtGNSdpecfEj6vja+7CUtMW86NdHQYu2UcjU78rnQ9f17+Kt9R9eBVWhnIWf2W3LJ4dz8uO8dwsgqNvJ2qTxPCTB+ZFm3y+3T38S7YaWIjAhGBCMCEYEIwIRgQjAhK+vGti0MeylmqHHYXgo3bbcu4cT4G1E8wjFhqtTDMONU7adkwa9PQPeXclnUjU9qhvTKy7BjtIr73Pvv8AV7l45cLArwQFx23rTxLEhCPh6fK2RI3dA6eJ9Vo1dWRwRtJIwRFFyT/vM8ABvw85waLlc5FE+V4YwXJWfy1NVptykV4KEGzMd78uZ+qMhxubDCZL5zYZNXQNZT4Y0Ofzpdw4e+Op3W1TtoPQcFHHsQpb3mObMe9jx/AcLYaZG1gsFiVNXLUv2pD9B1KyxNLJI6V9GdZSrMB2oWz+w9gf4tg+AOFatl2X4LcwKfYnMZ0cPEZjwupfRtpYTUSqx7UH0bfZA7J8Nmwv3g4lTP2o+pU4xTGKpJGjs+3f4+aSdXdmPTQWBg0ZlkAK5goVZrC3Bf8AThSOwn5vErbq7vw28osdka8bgePqm/pUpJJaWMRxvIROpIRWY22JBeyi9rkZ88M1bS5gsN/oVj4HIyOdxe4DmnUgbxxVLo7VN6nRSo0bR1EbyNEHUqczmpBFwrC3nY8MVtgLobEZ5p2bEWwV5cDdhABsb7tct4+oUbo50JUw1oeWCRE6txtMthc2yxGmje19yNysxergkptljwTceqkdMdQ14Es2woZ2Nja5sBnuvYNlzx7WE5BQ/DzG2e7ebD1PonvVqg9HpYIuKxja+0Rdv4icORN2WALBrJuWne/iT3bvBZt0jDb0pGp3bMKnzdv/AJYRqc5QOrzXS4Qdmhc7pcfAfRddeNbmq39EpLtGTssV3yn3V+pz9r7O/wBnnLzsMUMMw1tO3l58jrn+0cT0+XXo66j6Aeip9iSQs7Zlbkqn1UH4nicNQRljbErFxOsbUzbTBYDfvPSVZV81NI/ospRmdS3VNY3Ucbf7ORI3HE3FpOwe5LRNmY3l2XAB1HH37zSVXaEqdEu09CTJTnOWBiTYd/eRb2h2hlfaF8KujfCdpmY4Laiq4MQaIqnJ+53vy0O6xThq5rBDXRdZEcx66H1lPPl3HccMxytkFwsiso5KV+w/sO4pV191K6y9TSi0o7TouW3bPaW26Tjlv8d69RT35zNVqYXiuxaGY83ceHQejy6tO/R/rj6SBTzn6cDssf2gH+sDeOIz77Sp59vmu1UMVwzkDysQ5u8cPtw7uCeMNLDRgQjAhGBCMCEYEKp1m04lFA0r5nci+8x3Dw4k8ADiuWQRtuU3RUjqmURt7TwHvxWfamaAfSM7VlX2o9q9jukYcLf4a7rcbW4HCcMZldtvXQYjWNoohTwZG3cPqfvwWn11YkEbSSMFRBdif95ngBxw+5waLlcxFE+V4YwXJWe0tPNpybrZdqOhjbsJexcjLh7XAsPV9Vc9psJgGd1z8oXQvfFhcWwzOU6nh9uA36nKwVvrbrQKAR0tLGpmIAVQOygOSjZGbMTuUeJ4Azmm5PmNGaToMPNXtTzu5u87zxzO4bz7EbQldpCmLz6SkC0+wTY9XfbuNlVCC9yNrLPHjHSN50hyVtTFRzgRUbbvv06bzn2cE46L0jHUxLLE20jDI/iD3EHIjDLXBwuFjTwvheY3ixC71ECyIyOAysCrA7iCLEfDHpAIsVBj3McHNNiFnlV0WR7RIqSsXEMgJA3+ttAfEYSNGL65LomfiB9rGO7ug+lj5rtoap0Zo9iKcyVVQRYmJTK5HcCoCKL8BbcL3tiTDFH8uZ71XUR11YAZbMZ0nZHjmfdlc/p2vk/VaPKr708yp/CLnFvKSHRveUn8JSM/UnueDWk+OQXln0yfVWgUdzNMT8hbB+f0eK9AwwamQ/5UK+mRvWgYdymYH5i2D8/o8UEYYdDIP8q9HTdfH+u0eWXi0Myv/CQDg5SQat7ivPhKR/6c9j/U0jxF10pNdqRmCSs9PIfYqEMZ+J7Pzx6J2aHLrUX4VUAbTAHji03+/glHpA1YqZ52qYUE0TKtghuwAUDdxF7+rffhaohe520MwtfCq+CKIQyHZcL66a8frZMmoup60a9bKA1Qwz4iMH2V5958hlvugg2Bc6rNxPEjUnYZ8g8en6BW2tGn0oYDI2bHKNL5s35AbyeA8hi2WURtuUpRUb6qXYGm88B70WS6L0dVaSlmmWRevWz5tssTfIJb1QoGR3Dsi+dxmtY+UlwOa62eeCijZG5vNOWlx28b7+09Cf8AUfWx52NLUqy1KA3OzbaAtfaFuy2Y5G4tvth2CYu5rtVz+J4c2JvLwm7D06dXEeI3qLrPq5JSyenUHZcZyxAZMOJCjeDxXzFiM4yxFh5SPuVtFXMnZ8LVZjc7hwz8j2HJM2rGsEddCJEyYZOl7lT+YPA8fiBfFKJG3Cza2jfSybDuw8R71CS+kXVcxN6dTXUg7UoXepv+sXuz9b4+9hWphtz2rZwivDx8NNnuF/I+ndwTTqTrKK6G7WEyWEqj5MPqt8jccMMQS8o3pWXiVCaWXL5TofTrH3TFi5ZyMCEYEIwIXxmAFzkBvwIAushr5n01pARoSIEvsn3Yxbaf7TmwH3csjjNcTPJYaLr4mswykLnfOfE7h1Df29C1mkpkhjWNAFRAAoHADGiAALBcnI90ji5xuSs9rJW01V9UhIoYDd2GW2eXjmF7hduIGEyTO+w+ULoY2twyn5Rw/NdoOA968TluK0Omp1jRURQqKAFUbgBww4AALBc697nuLnG5KybTFaKXThmmBKK6ndfstEEBA47N75e6eOM97tifaPvJdbTxcvhYjj1IPeHXt2+qb9aqCiqhHVT1H93jUnZV+y991rG+1w7OZyGGJWxvs5xyCx6GaqgLoI2c9x1IzH268hqqjog2/wC9EbQg2l2A1j2u1fdltbHV3PhiujvzuCc/EGz+Xf5rG/Vl4XvZMFfrUXkMFDH6TMMma9oo/tvxP1VzyPHFzprnZYLnwWfFh4awS1Lthu4fuPUPUrnHqk05D6QmaoO8RKSkK+CjNrd7b+IwciXZyG/RuUjiQi5tKzZ/qObj27uxMdHRxwrsxIqKOCqFHwGLg0DILNklfIdp5JPSudbpOGH9bLHH9t1X8Tjxz2t1KlHBLL8jSeoEqql130eu+qj8rt+AxWZ4xvTbcKrHaRlfItd9Htuqo/O4/EYBPGd6HYVWN1jKtqLSkE36qaOT7Dq34HFge12hSslPLF87SOsELrV0kcqlZEV1O9WUEfA49IByKhHI+M7TDY9CW5dUTAS9BM1O28xm7wt4qfVv3jdwGKeR2c4zbyWkMSEo2apgeOOjh2jXtXui1qMcggr4/R5Tkj3vDJ9l/ZP1W5cTbA2ax2Xix8F5Jh4ewy0rtto1H7h1j1CUek7RNQJ/SXvLTiwAW69WMrqe7aPt95ztZQVqpjtraOYWtgtTDyXIt5r/AD6ezh91N/QkFbGlXoxhT1EdgUHZsQNzAbmtxzDDfe9xPk2vG3FkQqfipaV5grRtsO/1HR0ajdZP1FTbIDuEMxRVkdVttW+ezcmwvxw2BvOqwJJL3a2+zc2BPvNSsSVSzzWfRr6MqBX0q/RMbVEQ3ZnfyBPH2WsdxIwnK0xO5Rmm8LoaKdlbD8LOecPlPvh4jpATxo+tjqYVkQho5Fyv8CCO8G4I8cNNcHC4WHLE+CQsdkR7/wCllmlqV9C16yxAmB7lR3oSNqPxGRBP1d9jjPe0wSXGi6qCRmJ0hjf8w89x7d/b0LWKOqSWNZEO0jqGU94IvjRBBFwuTkjdG4scLELtj1QRgQjAhJHSnp3qKcQKbPNfa5Rj1v3vV8NruwrVSbLdkb1uYHScrLyrtG+e7u17lO6PdAeiUwZxaaWzP3geyvkDnzLYlTxbDc9Sl8WrPiJrNPNbkPU9vlZQ+kPS79ihp856jI2Pqocs+7asbngobliNQ85Rt1KuwmmZnVS/Kzz+3mQrikpotF0RsCViUs5AzduJ8zl3AW4DFoAhj6knJJJX1Ivq42HQPff1qn1X6QYqi0c4EMp3G/YbwJ9U8j5E4qiqWuydkU5W4NJDzouc3xHZ9Fcaz6rQ1yjbusi+rIu8DuN8mXkfK2LZYWyapOixCWlJ2cwdQfeqUE6LY4yXmqh1agliIwhAGZuzMQBbjbC3wYGZdktg/iB7wGxx5npvn1ABT9HUjVqCGmDU2jUuCwuJKjPOxOYQm92OZ+IE2jlBstyb5peWQUrjJNz5ju3N+/AaDuu56PoIqeMRxIqIu4D8T3nmc8MtaGiwWNLNJM8vkNyVR1etodzFRRGqlGTMptEn2pDlfjYXviozXNmC58O9PR4dst5SpdsN/wD0epv1XMav1dRnV1bKD+ypfo1HIue2w+GDk3u+d3YFL4ymhyp4r/1OzPdoF6/s7oujsZI6dSTk07AknxkO/BycTNbdv3XnxtfU5MLj0NH/ABV7SQQlQY1jK8CgW3yyxaA3ckJHSg2eTfpuvtTTw7JMix7I3lgtvO+Agb14x8l7NJv0XVCdAaKrL7CU7sMyYGUEHvJjNwfHFXJwv0t2fZaHxmIU/wAxcB/UD/uXk6vVdPnR1jED9lU/SKeQcdtR4Xwcm9vyO7CvfjaebKoiH95uR7tCvdLrb1biKuiNLIclcnaif7MgyB42a1sAmsbPFvLvUX4dttL6Z22OH7h1t+ivq+iiqIzHKivG28HMePI9xGLXNDhYpCKV8Lw9hsQlN+t0V2X2p9HHK5G08AOVm9+LhyH8S5vDrm3y+y1hyeIZt5s3cHfR3vqn6u6rU1PO1VTuSkiDYRW7ABzJBB7SnKwO7O3C044WtdtN3qirxCaWIQSjNpzO/wCx48fPvrVrXDQr2u3KR2Igczzb3V5+NgceyzNjHSoUOHSVTssm7z9OJ9lZgunq+Sb04B2EJsdkHq1U5lCBuUi1zv3EnIYQ5WQu5TgunNHSMj+FNhtd5PHr4doG9a3orSENdTh1AaORSro2dsrMrD5c/A40mObI265GeGSlm2TkRofIhJ+gJG0VXNRyE+jTnagYncTkBfvOSHnsHLaOFYzyMmwdDotmqaK+lFS0c9nzDo95jouNya9bNCCtpniy2/WjJ4ON3kcweROGZY9ttlk0FWaaYP3b+r3p0pP6KtMlS9FLcFSWjB3gg9tPEHtW5t3YWpH2uwrYxylBAqWaGwPoe7LuWkYdXNowIQTgQsj0av6W0sZDnCh2uXVobIPvN2iObYzm/nTX3BddMf4fQBg+Y5dp17hl3LVa2qWGN5HNkRSzHkBfGg4gC5XKRxukeGN1Jskro9pGqZZtIzDtSMViB9lRkbeFgg+y3fhWnBcTKd628WkbCxlHHo0XPX7z7RwUvT3SDBTTND1byFMmKlbX4jM52yvzy4YlJVNY7ZtdU0uDSzxCTaAv1rMtZK+kmfbgiaEn10JXY8VA9U8t3hxQkcxxu0WXT0cNTG3ZldtcDnf7+ab+irS9VJIYdrbpkW7FsynuhTzz7JyABtbizSPeTbcsfHKanYwSWs8ndv4kj148VeTsdLTmNSRQQtaRhl18g9kH/DXiePDgRcfznW/aPFItAw+IPP6rhl/SOPWd3DwTTVVMVNEXcrHFGPAADIAAeQAHLF5IaLnRZbGSTSbLRdxSskE+le1LtwUJ9WMG0k473IzWM+6N/wADigB02Zyb5rUL4sPyZZ0u87m9XE9O7vCbKKjjhQRxIqIu5VFh/wDfPDDWhosFkySvkcXPNyd6749UFhGu87PX1BYk2fZHIKAAB3Df5k9+Mic3kK7vDWBtIwDhfvTV0NzHaqUv2bRsBz7YJ8SAvwGGaI6hZX4haLRu35jyUjpjlPV06cCzsRzUAD+Y49rTkAq/w83nyO6AO/8A6SFq7UNHV07KbHrUFx3MwUjwIJGE4jZ4I4rfq2B9O9rv5T4C48V+gsbK+fLjWUiTIUkRXRt6sLg48IBFipxyPjcHMNiN6U3pZ9FdqHbnoR68JN3hHfGTmyD3Tu+JwuQ6LMZt4cFrCSKv5slmy7nbndfA9P2CaKKriqYg8ZWSJxkeBByIIPmCDi9rg4XGiy5I5IJC1ws4JWjvoiYLn+j5m7JP/wCvITu/4TH4H4tQPyXf0nw+y1T/APIRbX/taP8AMP8AkPHyrj0ebdZLLPKTT32wSx22vnZm9lV3X3kW3Yr+Fu8lxyTH8a2adrIm8/TTIdQ4nz4pe0VrE9MKuKjhaamZiVuGbY2hsgmwN1IXINa9t974pZKW7QYLhaE9E2bkpKh+y8DPQXtn3i+76Jk6IaSSOOcurKjMmztAi5Aa5F9+WyL/ANMX0bSAbrNx+Rj3sDSCRe/p6q81+0F6XStsD6aLtxW33G9R4j5he7FtRHtsy1CRwqr+HnG18rsj9ezyuu+pOnPTaRJCbyDsSfaHH7ws3niUMm2y6hiVJ8NUFg01HV9tEj9IFK1DXRVkQyc7duG2uTDkHU/NsKVAMcgeFuYVI2qpXU8m7LsOncfRahR1KyxpIhurqGU8iLjD4IIuFy8jHRvLHag2XbHqglzpB0n6PQykGzSfRrwzfI25hdo+WKKh+zGVpYTBy1U0HQZns+9lWdFGi+qpTMR2pmuPsLdVHx2z5jEKRlmX4pnHajbnEY0aPE5n0HYvnSdVsywUcX6yokAP2QRv5bRU+CtgqnEgMG9e4LG1rn1L9GDx/wCr9pCb9HUawRJEgsqKFHgBb44Za0NAAWPLK6V5e7Um6RdaejkSFpaVtlySzRuSQxJuSrHNSTfI3HhhSWlvm1btDjZYAycZcR9PZ60vat6xz6Nl9HqImKXzjK9tbnenvAnhuPA99EUrojsuC0KyhirWcrE7PjfI9fD03hPmt9c7dVRwErNU3BbjHEPXc9xt2RuzvxGHJnE2Y3U+SwcPiY3aqJc2s3cXbh6lXlBRxUsKxoAkUa8eAGZJPfvJPji1rQxthokpZZJ5C92biUr0MJ0rMJ5R/comPo8Z/asMjI493gAf63oA5Y7R+UadPStOVwoI+SYfzXDnH+Ufyjp4n2HPDKxl8ZgBc5AbzgQBfIJI1g6SIISUpx17+9e0Y897eWXPCslU1uTc1uUuByyc6U7I4b+7d259Cyuuq2mkeV7bTsWa2QuTfLljOc4uNyupijbGwMboBZPfQ4Ppan7Ef4vhyj1KwvxD8kfW70UjpjGVL4yf+3j2t/b2qv8AD3/s/wAPqs5glKMrrvVgw8VII+YwkDY3XRuaHNLToRZajoHpLikIWqTqm99blPMesnzHeRh+OrBydkuXqsCkZzoTtDhv+h8OpPcMquoZSGUi4INwR3gjeMNg30WC5pabOFivePV4k3SMB0VKamEE0cjf3mIfsycutQd24MB/TZWcOSdtDQ6j1WzC8V8fIyH8xo5p4j+U+nu7PV00VVCyNZ4pV4biCLgg/Ag+GLyA9tjoVlxyPgkDm5OaUp6PhkmgqNFzSlZo1tHJ/iQn1Se8ewwHhe+F2glpiJz9FryuZHLHXRtu1xzHB28eo8lZag6BaipisgAld2Z7G4yOytj3bIB8zidPHsNsdUrilY2pm2mfKALeZ8Vf1VUkSl5HVEG9mIAHmcXEgC5SDI3SO2WC54BfKKsjmXbidZEPtIwYfEccAcCLheyRPjdsvBB4FI2hh6BpeWn3Q1Q24+4Nm1u4ZiUfuYUZ+XMW7ityo/teHtl/czI9Wn08VedIOi/SKKQAXeP6RPFcyBzK7Q88W1DNqMpHCajkapt9Dke36GyreijSfW0jRE9qFrD7DdofPbHgBiFI+7LcEzjsGxUCQaOHiMj6HtTthpYizHpdqy8tPTrmbF7d7MdhPwf44QrHXIaF0+ARhrHzO6uwZn0Wi6NoxBFHEvqxoqj7oAw61uyAFzk0plkdIdSSUlaK/vemp5TmlKuwnJs1/EzfLCzOfOTw9/Vbc/8AZ8MZHvkNz1a+Wyp+uuuRoJYo1jWQspZwWKkC4C2Njv7fDhiU8/JkABL4bhYq43PcbWIAyv1+i56N6SaOSwk24T9Zdpfit8uZAx42rYdclKbA6lmbLO6j6H0umKKSlqgsqmKURm6uCrbBtwPsnF4LHZ6rOc2eAmM3bfUZi6pdTE9IeevbfM2xDf2YUNh4bTAsR4Yqh5xMh36dSdxE8i1lI39ou7+8foMka2yNVTR6PjJAkHWVLDesIPq8i7Zf9jgl5xEY7epFABBG6rcNMmj+rj2DNM8EKoqogCqoAUDcABYAcrYvAsLBZjnF7i5xuSo2mNKxUsZlmbZUbu8nuUcTiL3tYLlW09PJO/YjFysc1q1vmriVzjg4Rg7+bn2jy3Dna+M2Wd0mW5djQ4bFSi+ruP04efklwnFC0UYELQ+hz9ZVfZi/GTDtFq7sXPfiH5I+t3+1SOmPdS+Mn+jHtb+3tVf4e1k7PVZphFdKgHAhXerWs89C30Z2oye1Ex7J5j3W5jzBxbFM6M5aJKsoIqoc7I8d/wBx0d1lsmr2n4a2PbiOY9dD6ynuI/A7jjTjka8XC42ro5KZ+y8dR3FWM0QdSrAFWBBB3EHIg8rYsIvklmuLSCNQlbVVzSTyaPckqo6ylY8Yic1v3o2XhyGF4uY4xns6lq1wFRE2rbqcnf3uPaF611jMBhr0Hap2tLb2oXNmHOxIYd2Zx7NzbSDd5LzDSJQ+ldo8ZdDhp36KN0naYkhpE6hyplcDbQ57OyzdkjcTYZjhfEap5azm71bgtMyWoPKC+yNDxuBmqHpGM0q6OWb6MyX6xciFcmNScjY2DNblfFNTc7AO/wCyewjk4zOY87aHiOcfGwXbV6L9G6V9ESRnimQeta4bZLC9strssMhuZe7HsY5KbYByKhVu+NoPiHCzmnwvb1HcVZdKdOUjgq0Hbp5R8CQRf76oPM4nVCwDxuKXwN4c99O7R49+BPcnOmmWWNXXNXUMOYYXHyOGgQRdYr2mN5adQVl2of8Ac9KS0xyVtuMDv2Dtof3A3xwhBzJS1dRin9poWzbxY9+R8bLV8aC5RZTXD0nTyqc1SRbeESdZ/ODjPdzqhdXF+RhJI1IPibeS1GqnEaM53KpY+AF8Pk2F1yzGF7g0byk3ongPo0kzevNKxJ8Mv59v44WpBzC47ytrHnjl2xN0a0e+6ybdIaNhnXZmjSQfWUG3hfd5YYcxrtQsiKeSI3jcR1FKGlejKme5gd4T3euvwY7X8WFn0jD8uS14MenblIA7wPhl4KLPoh9G6MmhDK01TKI0IuLmTZQDvB2Ax8b482DFEW7yVa2pbW1rJCLNYLnsufNPNDTJTwpGuSRoFHgotc/DDTQGi3BYcsjppC86uPmqDUSMyrNWuO1VSErfeIkuqD4AnncYqgzu87/JaGKERllM3Rgz/vHMq605paOkhaaT1V3Ab2J3AcycWSPDG7RSVNTvqJBGzUrDdP6blrZTJKeSIPVQdw/M7z8AMqSQyG5XcUtLHTR7DO07z73Dcpuq+qc9cbr2IQbNKwy8FHtH5DieGJRQOk6lTW4jFSixzdw+vBadRaCoNGx7TbAO4yzEFjyF91/dUDww+2OOIX8VzElXV1r9lt+oae+krEIxkPDGUu3dqtG6HP1lV9mL8ZMO0Wp7Fzv4h+SPrd/tUjpj9Wm8ZPwTEq3QKr8PaydnqszOEF0wW0UmiaDSNNGLRuVRQWjIDodkZEjMHkcuWNQMjlaFxb6iro53ai5OR0OfvMLPtatS5qK7j6WD3wM1+2OH2hl4bsJy07mZ6hdDQ4pFU80813Dj1fTXrVHovSUtNIssLbLj4EcQw4qe78CAcUseWG4T08Ec7CyQXB95dK2/VXWBK6ESKNlwbSJ7rfmp3g/mCMasUokbcLiK6jdSy7BzG48R9eKga+RGNIqxB26WQObbzG3ZkXzU38sRnFgHjcr8LcHudTu0kFv8Qzae9X9TCk8TIc0kQg81Yf0OLSA4W4rPY50UgcNWnxCR6XRr12iuouPSaWQxqe54SVA5XjIF+d8Khhki2d49FuPnbS1/K25kgv2Oz80saUmr9KzRQvEUeO6myMoUm207k7twO/wvfC7jJK4AjRacDaSgjdI11wc9Qb8APfWtEGqMf6Q9N2je1wlvb2djavfds2ytvzvh3kBym2ue/iT/AIT4a3b0Xvbv38FO1to+uo6iO1yY2K/aUbS/xAYnK3aYQqKCXkqljukd2h8FX9HFZ1uj4e9Lp5KxA/h2cQpnXjCYxiLk6t/Tn3jPxuk7W8ejaZilGW20Lk8r9U38K/PC03NnB6votig/Ow10Z3bQ/wBw8StXxoLlFlOov0ul6hznbr2HnKFHybGfBnMT1+a6vE+ZhzG/3B/+SfRPOvU+xQVJ74yv79k/1YbnNoysPDG7VXGOm/dn6Kq0QTT6E20Oywp3kU9zMGcH4nFbObBccE1UWmxTZdmNsDsFgourfSNE8ZFWerkUX2gCVfwAzDfV+HcIxVQI5+qtrMEka+8GYO7ePt09/TTaxdJsjBlpU6tc/pHsW8l9VfO/gMVSVZOTE5R4CwEGc36Bp36+SaNOoXqtGQN2rM0rk98UeR8dpsMPzexvvJZdKQ2ColHAAf4jn4BTdfqsxUE5X1mXq1tvvIQmX7xxKd1oyqcKjElWwHQG/dn6K30ZSCGGOJd0aKo+6AMWNbsgBKTSGWRzzvJKoOkLQMtbTqsNi8b7YUm212WW19wPauL4qqIy9tgn8JrGU0xMmhFr8MwfRKOqvR3K77dYuxGv7PaBZzzKkhV87nlhaKlJN3rXrsaja3ZpzcnfbId+/wAEy62a4RUC9RAqtMAAEGSRi2W1bluUfLLF8s7Y+a3VZlBhklW7lZSQ3jvPV9fNZPpLSEtQ5kmdnc8Tw5AblHIYznPLjcldZDDHC3YjFgowFyAMycgBvJ5d5xFW9K0fo3gaiE8tXanSQRhDKQm0QXvkxv7Q3jD1MDHcvyXN4w8VWwyDnkXvbPhw6l36RYzXxwtR2qBGX2+qZXK3C2yBvwOQGPakcoAWZ2UMIPwj3NqOZe1rgjisxdSCQQQRvBFiPEHMHCGi6YEEXC60dXJC4kidkcbmU2PhzHI5HHrXFpuFGSNkjdh4uOC1XU3Xpaq0FTspMclb2ZOX1X5bjw7saENSH812q5XEMIdB+bDm3xH26d2/iqvXDo8O11tEosfWhuBbml8rfVJy4d2ITUu9ncmcPxoW2Kk/4vr9e/irXo11anpBLJOAjSbICXBIC7RuSDa52twP44sponMuXb0rjFdFUFrYsw2+fXb6Jwr6UTRPG3qurKfBgR+eGXC4ssiKQxvDxqCCqTo/qS9BCG9aMGNh3GNin4AYqgN4wncVYG1byNDn3i64avHq9IaQiyCkxTL95LMf3lx5HlI4dRU6vn0kD9/Ob3HLwKmVGuNAm+pjP2Dt/wAl8SM8Y3qluGVbtIz25edlVVPSVQqOz1sn2Y7fzkYrNXGE2zAqp2th2/S6bYJRIisPVZQR4EXwwDcLIc0scQdQknom7EVTD/hzkfwhfxQ4VpMg4cCtzHuc+OTi31v6qp6ZYyHp3G8pIL/ZKEfzHFdaMwetN/h112yNPFvjf6Jw/tGvLDPKrF+CKTeiU7VVUN9T+Z7/AJYVpM3krax7mwRt6fRNHSe9tHS82jH/AKin8sMVX6RWXggvWN6neRU2iq4abR0LzZRLBEG7JbIqq2sASbkgbsSaWtiBdpYKmSOSesc2P5i51s7bydVkes8dH1m1RSFo2uShR12DyLAXU55cLeFs6UMvdhXXURqdi1Q2xG+4N+7f5px1En0WEjJVVqiQp627HbNhdLiwBJytbnhmAw2HFY2KMry5wBuzXLIW6d+XSmGpN9MQj3aR2+MgX8sXn9YdSz2C2HOPF48iV81/b6OlThJWQKfDaJ/LBOcmjpCMKHOkdwjefBNOL1lowISbr/rf6IvUwkekMN+/q1PE/WPAeZ4Aq1E+xzRqtnCsN+IdyknyDxP0493Vj7MSSSSSTckm5JOZJPEk8cZq68AAWCvdV9VZq5uz2IgbNKRl4KPabluHEjK90ULpNNOKRrcQipRzs3bh9eA9ha1oHVqmoVvGo2rdqV7Fj35+yOQsMaMcTI9FyVVXT1R55y4DTu+uayHXOv6+tmfb21DbMZBuNkZdm2Vr3OXfjNmdtPJXX4dDyVMxtrG2fX0rhq1pE01VDKG2QHUOb2GwSA1+VrnPcQDwx5E/ZeCrKyETQPYRfI267ZeP0W0aX0FS16AyKr3HYkQjaA+qw3jlmOWNR8bJBmuLp6uekdZptxB07R7KyjWvU6ahO1+sgJykA9XuDjh47jyvbGdNA6PPcurocTjqubo7h9Ppr16pbxQtJan0ea5GW1NUNeT9k59v6rfXA3Hj479CmnvzXarlsWwzk7zRDLeOHT1eXVpoGHFz6MCEq6gmwrU4JXTAeB2T+ZxRB+4dJWritrwu4xt9V9jNtMuPeolJ8piPzwf+63R6rwi+Gg8JD/pS1B0Ut7VUAO4REm3iX/LFAoulabvxCN0efX9lZQdF1MPXmmbw2AP5SfniYo2byUs78QTn5Wgd/wBU60VMIo0jW+yihVubmyiwueJsMNNFhZYkkhkeXnUm6SOjo2rdJrw67L/mz/8AbCtP87+v6rcxfOmp3f0/7Wrj0xp9HTn67j4qP6YjW6BT/Dx57x0DzSR+mm7/APfwwryhW18I3gmfoj7NTUL/AJY+T2/PF9H85WZj2cLD0+iaOlFb6Ok5NH/1FGGKr9MrMwT/AMxvU7yKlfosVujIoS5QPDCdoC9rbDbvK2PdjlIg3oCq+INNWukteznZd4S5/wDitP8A+lv+WP64p+DHFaP/APQO/wDrHeu9D0ZpFLHJ6Qx2HV7bAz2WDW38setpACDdQlx5z2OZsDMEa8RZW1UNnTEJ96kdfhIG/PFp/WHUlGG+HPHB4PgQvmv69ikbglbAx8LkfngqBk09IRhR50reMb004vWWqbWzTy0NO0hsXPZjX3mP5DMnkMVSyCNt07QUZqpgwabz0e9FhVTUNI7O7FnY3ZjvJP8Avdwxkkkm5XdMY1jQ1osAmXUjVBq1uskutOpzO4uR7K8u9vIZ3KsQQF+Z0WZiWJNpRsMzefDpPoO05a6Rp7WCm0ZEqWFwLRwpYG3+leZ52ucsOySsiFvBc3S0c9dIXX63H3mejyWTaw6z1FaT1rWj4RLko8fePM+VsZ0kzpNdOC6ykoIaYcwZ8Tr9uzxVNipOowIVnoLT9RRttQvYX7SHNG8V7+YseeLI5XM+VK1VHDUi0g7d47fYWt6sa1waQUoQFl2e3E2YI47PB17+I4jv0YpmyC2/guSrcOlo3bQzbucPXgfYSNr3qUaW88AJg9pd5j/rH+HhuVnp9nnN0W5heKCe0Uvz7jx+/n1pLUkEEEgg3BGRBG4g8DhRbWuRW16hay+mwWc/Tx2En1hwceNjfmDwtjVp5eUbnqFxeKUPw0t2/K7T6dnkmfF6y0q6g5+nNwaumtzA2R/XFEH7usrVxXLkW8I2+q+xC+mXPu0Sr8ZSfywD9bs9V442w0DjIf8ASrmHTlM5IWohJGRAkW48Re+LBIw70m6knaLlh7iqTXzWSSjiieDq2LybJ2gWFtkn2WHEDjiqolMYBancLoWVMjmy3Fhu6+kFW+q+kHqaWKaQKHcEkKCBvNrXJO63HFkTi5gcUpWwthndGzQcUq9HmddpQ/53/uz/ANMUU/zv6/UrVxbKlph/T/tauXTE30VOPrsfgv8A3xGt0Cl+Hhz39Q81n/6MbuP+/LCmwVv/ABDU3dH56vS1QnKZfNZVt8gcMU+UxHX5rJxXn4fG7+74tKddf4dvR9QO5Q37jBvyw1UC8ZWLhT9mrj67d4t6rjq5pNYtFRTEFlig7QW17RjZNrm3snHkb7RB3AKdZAZK90YyLnb+nP1Ueu1zvQGsgjvZwjLIbbOezc7JPErx3HEXT/l7bQrIsL/tfw8rt17jqvv7VT646dnFNQVkbsqMVaVENgWsH2T3jsyLY5YrmkdsteE5h1JFy01O8AkXsTw0v4gq71kkC1ejagHsmR4r9/Wp2fmMXSfOx3vNI0YLqeoi32B/ynPzUnpBpmkoJ9nJkAkU93VsH/AHHtQLxlV4S8Mq2bWhy7xZXdDUiWNJF9V1Vh4MAfzxa03F0jLGY3lh1BIWS9KtYz1gjPqxoNkc2zJ8+yPu4zatxL7cF1uBxNbTbY1cfLT30qr1P1caun2cxEtjKw7vdH1m+QueGcIYjI7oTWIVraWLa/cdB69Q+y0fW7WWPRsKwwqvW7No0G5F3bTDu7hxPgTh6aURCw1XOUFA+tkMkh5t8zxPAevBY/VVLyu0kjF3Y3Zm3n/fduGMwkk3K69jGsaGsFgNydtTNQjUKJqnaWI5pGMmcd5O9V7rZnfkN7UFNtc52ixcRxgQkxw5u3ncPqfAeVP0gUEcFY0cSBECJZR4fjzxXUNDX2CbwqZ8tMHvNzcqR0a0MU9W8cyLIhgc2YXz248x3HfmM8SpWhzyDwUMYlkipw+M2O0PJyla7ajNSgzQXaAespzaPnf2k57xxvmR7PTbHOboqsNxYVB5OXJ27gfofPdwSbDKyMGQlWU3VgbEHvBwsCRmFsOaHAtcLgrXtSNcFrV6mfZE9u7KUWzIG7atvXzGVwNKCcSDZdquRxLDHUx5SP5fL3uPspGvuqxopduMf3eQ9n6jb9g8t5HK44XKlRDyZuNCtvC8Q+JZsv8AnGvSOP1+6iah1jRV0BW/bbq2Herf0Nm+7iNO4iQK3FImyUr77sx1j3btW31dQI0eRvVRSx8ALn8MapNhcriY2F7g0ak2VD0ewMtBEzetLtSt/wCYxYfIjFVOLRi+9P4s8GqcG6NsO4WXHVy8lfpCXeoaOFfuJdv4mx5HnI49QUqzmUkEe+znHtOXgEpVXRdUZ7M8Tn6wZL/DawsaN3Fa7PxBDvYR1WP0Svp7VuahKCYINu5XYN77Nr8B7wwvJE6PValLXR1YJjvlbXp7+C2bU+PZoaUf5MZ+Kg/njUhFo29S4zEDeqkP9R80t9FfbFZN/iTn83/14opc9p3ErSxzm8lHwb9vRVfTPN2qZRwWU28dgD8DiutOg601+HW5SO6W+qZf7NcsMcksv45KjH0bT+eSvJ8etjt/1G+WFvlqPe9a4/OwnLUD/SfotN0nSiaGSM7nRl/eUj88POFwQuYhk5ORrxuIPclHoulE2j2hceo7owPc/aP87DyOF6U7UditjG2mOrEjd4BHZl6JEotMei0tXQyIXZ3IBuAFZewSeORRSBy3jCjZNhjoyFuy03LzxVLTYADtBz9SoS6WqJYEo1u8am6oqbTHtFuALZEnd4Yhtvc3Y3K400McpqDkTvJsNLdS0Wqopn0Mm2jJUU6q6BhmDC1wbb7lBu354eLXGEX1HoudZLE3Ejsm7Hkg/wCIZ9xKbqKoSpgRxmksYNuTDcfjbDAIc2/FZEjHQSlp1afJUeoUpSKSkc3kpJDHnvKHtRt4FTbyxVAbAsO5PYo0Oe2obpIL9ujh3qZrDqpTVpDSqwdRYOhs1t9jwIvfeMrm284lJC2TVU0mIz0oIYcjuKg6Tq6fQ1JsxL2iT1ak3Lud7Md9hlc8BYDgMQc5sDMlfDHNiVRd5y3ngOA9O/iscrat5pGkkYs7m7E8T+QAyA4C2MwuLjcrsY42xsDGCwCduj3U3rytTUL9EM40P7Q+8fqDgPa8PWbp6fa5ztFiYtifJAwxHnbzw6Ovy69NQratIY2kkYKii7E8P+/C3HD7nBouVy8cbpHhjBclYTrTpgVlS8wUqpsFB32AtnzOZ5X478ZEsm28uXd0NN8NAIybnf1r1qppw0NQJtnbGyUccdkkE7PDaFhvyO7K9x7DJybrryupPioTHe28df0zW5aPrY6iJZI2DxuMj+II4EZgg7jfGq1wcLhcPLE+F5Y8WIWV9IGp3opM8C/QMe0o/Zk931Cfgct1rIVEGzzm6LqcKxPlxyUp540PH7+aS4pCrBlJVlIKkGxBG4g8DhQGy2nNDhY6FbBqtpqLStM8FQoMgAEi7tocHXuN7bvVPljTikEzdl2q4+upX0EwliOW48Og+8x2qdoLUulpJOtQM0gvss7X2b5GwAABtle17XzzOJx07GG4VFVilRUM2HEAcBv99y56+zloUpUP0lW4iHJN7t4Bcj448nOWyNSpYWwCQzu+WMX7dw7SryeVKaAsco4o7+Cqv9Bi0kNb1JFrXzygb3HxJVRqDSslGjv+snZp38ZDtD+HZxXALMud+acxWQOqS1ujQGjsy87pixcs5L2tOqUVeUaSSRCgIGxs+1a97qe4YplhElrrRocSkpA4MaDe2t93UQpelZBSUMhX9lAQt+JVLL8TbEnnYYegKmBpqKpoP7neZzVT0X0fV6PjNrF2Z/nsj+FVxXSttGE3jcu3Vu6AB6nxKVdeT6RpaGEZheqQjuu+238DA4Xn50wb1LVwz8nD3yHftHwsPELVsaC5RZd0sU5iqaepQZ7NvvRttL8dr5YQqxZwcF1OBPEkL4XewRY+XitLo6hZY0kXNXUMp5EXHyOHgbi65mRhY8sdqDZJGq3910rWUxyWb6WPu37WXk7D7mFYuZM5vHNblb+fQRTDVuR8vQd6uJtRqN53nkRnZ22ipYhQbZ5La9znnffiw07C4uKSbi1SyIRMNgBa9s/H0sr2ioYoV2Yo0jXuRQo+WLmtDcgEjJK+Q7T3EnpK7kXx6q0q6nN6NLPQN+yJkgvxhc3y79liVJ5jFEPNJj4adS1sQHLMZVt/dk7+8PqM151nBo6mOvUHqyBFVAe4T2Xt3q2XfY2x5LzHCTvRRWqYXUp11b17x2jxTWjggEEEEXBG4j+mGFlEEGxWC606batqHlJ7G6IdyDd5n1jzPIYx5ZNt113tFSCmhEe/f1/bQK21B1U9Mk6yUf3dDn/mMPZH1R7R8u+1tPDtm50SmK4j8MzYYeefAcevh39eyqoAAAsBuAxprjCb5lZB0laxmomMCH6GI2NvakGRPgu4c9rljNqpdp2yNAuwwaiEMXKuHOd4D7+VulJg/wDrCq2V6ljZTssCrDeGBB+BzwWtqvA4OFwbhMepOtLUMtmuadz9Iu/ZO7bUd44jiOYGL4JuTOeizsSw8VTLt+cadPR9OB7VtLBJUsdl0deRDKR8CCMamRC4oFzHcCPArFddtWGoZezcwOfo23247BPeOB4jmDjLnh5M5aLtcNrxVR5/MNfr70PYqzV/SbUtTFMvssNod6nJh8PmAeGK43ljgU1VwCeF0Z3jx3e+C/QLMALnIDecbK+fAXyCU9W71tVJXH9UoMVIDxUHtyfea4B7ssLx89xk3aBa9Z/ZYG0o+Y5v69w7B4r1ro5qHhoEOc7B5rezChufDaYBR54JucRGN+vUo4cORa+rd+0WH946dwzVdpzpAFJVtAsQeKMKrFTZg1rm3skAFRbLO+eISVOw/ZtkmabBjUU4lLrON7cLefHiutV0m0igFElcnhshbciSfwvj01bNygzAagnnEDt+nrZTtTNZ5dINKxiWOJLAdosSxz32AFha4t7QxOGYyXNslRiNAykDQHXcei2Xj7CidKlYVpUgTN55FUDvAO1/NsD72IVbuZsjersDiBnMrtGAn08rnsTVoujEEMcS7o0VR90AYYa3ZACyppTLI6Q7ySsy1Q/vmmJKjeqmSQHhb9Wn8JB8sIw8+cu98F01f/ZsObFvNh/uPitXxoLlEq9JWjeuoXYDtQkSjwW4b+AsfIYXqWbUZ6Fq4NPyVUAdHZd+njZcui/SfXUYjJ7ULFPu+svlY7P3TjylftMtwU8bg5Op2ho4X7dD9e1QukaI081LXoLmJ9iS3FTcj5GRfFhiNTzS2QbldhDhNHJSO/cLjr92PYndZ1ZA6naUrtKRxBFxbxGGr5XCwywh2ycjdY1oqXSGlJ3eKdlZRt/rWRVBOSqFHluztmcZjDLK4kFdnO2joIg17Lg5aAk8Tn9epOOjNfkigZay4qYWKOii5ci4uLdkbjfMAHkRhltSA2z9QsabB3vlBp/kdmDw9erf3FetIVXpkEOkaQfT05JaO+ZW30kRtvNsxl3EDPHrnbbRIzUeyF5FH8NK+jqDzH7+n9rvr46JooqqGtpw62eKVTcHiDkVI794Ixe0h7b7isuSOSmm2Tk5p/6KXdDVTaOmFFOSYHP90mP/AEnPBhw7/gBSwmM7DtNx9Fo1EYrYzUxDnj52/wC4dB38PFQp+jCFpy4lZYCb9UFzHINfJfK4HHjiBpGl175cFe3H5BFslt3cb+nHtTxSUqRIscahUUWVRuAw2AALBYckjpHF7zclVeuOlvRKSWUevbZj+02QPl63gDiuZ+wwlNYfTfEVDWHTU9Q+uiwbGQu8Wp9FuroSP0uRe2/6q/sp7w5t3+7bvONClisNsrlsbrS5/IMOQ16+HZ59Sv8AXPVpa6EgACZATE3P3SfdbdyyPDF00Qkb0rPw6udSyX/adR69Y+yw51IJBBBBIIO8EZEHmDjJXcAgi4WpdE2mWeN6ZjfqrNGfqkm4+6fkwHDGhSSXGydy5fHqYNeJm/u16+Pb6J30jQx1EbRSqHRhmD+XEEHMEZjDTmhwsVhwzPheHsNiEp0HRtTRyiQvI6qbqjbNrg3G0QLsB3Zc74XbSMButaXHJ3x7AABO/P37yXXTlW2kJWoackRKf75MNwH+Ep4udx7s9+Yx693KHYbpvPoo00baOMVUo5x+Rv8AuPQN3HuKYqqohoqcs1khiTcOAGQA7zuAHE4uJaxt9wWcxktTNsjNziqfU6hkbrK2cWmqLEKf2cQ9RORtmeduIxXC05vdqfJOYhKwbNNEeazfxdvPoFO0/q3T1ikSoNu1lkGTL58RyOWJyRNeM1RS101MbsOXDcffHVZToeGKirTDXRI6X2WLi4X3XF8tg8b8DytjOYBHJsvC6uoc+qphJSuIOuW/iOv3vWz0dJHEuzEiIu+yKFHwGXdjUAA0XFySPkdd5JPSUjsfT9Mgb4aNfLbv+O3b/lHCn6k/Q3z9+S3R/ZMN/qk8v+v9SYtdtKejUUzg2YrsJ9p+yD5XLeWL537LCVm4bT8vUtadNT1DPx0S/wBEWjdinkmIzlbZX7KXH85f4DFNGyzS7itDH59qZsf8o8T9rJ9w2sFeXQMCCLgixHeMC9BINwsn1WkOjNKPTubRuerueIJvE3M57Pix7sZ0X5UpadPdl1lc0V1CJm6jP0cPXqC0zTejVqoJIX3Otr9x3g+IYA+WH3sD2lpXM007oJWyN3H/AL7wlno10m3VvRzZTUzFbd6Xtl3hTl4bHfhemebFh1C08Zgbtioj+V/n9/O6Wta9Hz6MrOupCyrPcKFXa7RzKbJBBue0ot3gbsUTNdE/aZvWlQzRV1PydRmWccstxv4Hx1UjQHR9LOxmrmK7RLFAe2xJuSxGSA9wz+ziUdKXHaeq6rGY4m8nTC9sr7h1Df2+K0mgoY4EEcSKiDcFFvPmeZw81oaLBc3LK+V2283KVKxW0VO06Amhma8yAX6lzl1igeweI+HAYXd+SdofKdehasZbXxCJx/NaOaf5hwPSN3spk0hQw1sBRwskUguCDfwZT38QRi5zWvbY6LNillppdpuTh7sUu0+lJtGkRVhaSmvaKqtcr3LMOB4bfHLnakPdFk/Tj9Vovp4q0bdPk/ezj0t+iboZVdQykMpFwQbgjvBG8YYBvmFkOaWmzhYpX6SNDzVVKohG0ySBylwCw2WXK+VxtX8jiipYXsyWpg9THBOTIbAi1+0H0Shqt0ezSOHq16uIH1CRtPyyPZXv48hvwtFSuJu/RbFdjMbG7MBu479w+p8PJayigAAAADIAcMaK5Mkk3K+4F4s6171GklkNRSgMzfrI7gXPvKTlc8QSO/ecJT05cdpq6PC8WZGwQzmwGh9D6dymdG2rE1L1ks67DuAqpcEgAkkkg2zNsuXPKVNCWXLlRjFfHUbMcRuBnf3wTtLIFBZiFUC5JNgBzJ3DDZNliNaXGw1SjU6Wm0iTFREx097S1drX71h4luG3w+BK5e6TJmnH6LXZTxUQ5SpzfuZ6u+m/vTFozR8NHCI4wEjQXJJ+LMe/vOLWtaxthos6aaWpl2n5k+7BLdOraWnWVgRQQteJTl17j2iP8NTuHHjxApH5xv8AtHitJ5GHxFg/VcMz/KOHWd/spzwysZGBCoNYtVYayWGR8jGw2svXQXOweW1byLd+KZIWvIJ3LQpMQkpmPY39w7jx7vTgu+tmmhRUry5bVtmMHi53eQzY8gcezScmwlV0FKamcR7t/V7yHSq3o60MaelDvfrZz1jk77H1QedszzZsQpo9llzqUzi9UJp9lvytyHr74AJX6Tq9qmpio4sypFxw6x8hf7Km9+5j3YoqnFzwwLUwWFsMDqmTf/pGvefJaRoyiWCGOJPVjUKOdhvPM78OtaGgALm5pXSyOkdqTdSsSVSMCFn3SxoPbjWqQdqPsyW37BOR+6x+DE8MJ1cdxtjcugwKr2XmB2hzHX9x5Ji1J076ZTK5P0i9iUfWHHwYWPmRwxdBJttvvWdiVJ8NOWj5TmOr7aKh15o3pKiPSUAvskLOo9oHK58RZb8CEPDFU7Sxwlb2rQwyVtRC6ilOubT0+8+8b06aPrI6iNJYztIw2lP+9xGYI8cMtcHC4WLLE+F5jdkQpOJKpGBC8yIGBDAEEWIIuCDwI4jAvQSDcJOakm0UxeBWmoSSXhGbw3zLR+8nErw+JwtsmHNubeHBbAkir2hsp2Zdztzug8D0/ZM2j6+Cri242WWJhY8RzDA7j3g4va5rxcaLNlhlp5Nl4s4Khk1XlpmL6Om6q5u1PJdoWPL2o/u8sVGItzjNujcnhiEcw2atu1/UMnD0Pavo1uaDKuppYLb5FHWxeO0uYv3EYOWLfnFvJH8NbLnTSB3Qcndx+quKDT1LP+qnifkHF/he4xY2RjtCk5aOeL52EdissTSyMCFXV+naaD9bPEnIuL/C9ziDpGt1KYipJ5fkYT2KmOt5nyoaaWovukYdVEOe0+Zt3AYr5ba+QX8k7/DRFnUyBnRq7uH1XxNWJakh9IzdYAbiniusQPP2pPvY85IuzkPZuQa+OAbNI239Rzd9B2K+rq2Cki25GWKJBbuA7gAN57gBi5zmsFzkEhFFLUSbLAXOPv2UsrTzaVYNKrQ0AN1iOTz23F+Kx9y8d/cRRYza5N4cVpl8VALRkOl47m9XE9P3TjFGFAVQAoFgALAAbgBwGGQLLHc4uNzqvWBeIwIRgQs5c/pjSAAzo6U5ng7fmGIt9lT72Ev15P6QujH/AMdR3/8AY/wH28z0J11g0stJTyTPnsjsj3mOQHmbYakeGNLisSkp3VErY27/AAG8pB6MdFtPPJXTZkMwUni7Zsw5AGw+0e7CdKwucZCt/GqhsUTaaPov1DQduvZ0rT8PrmEYEIwIXOeFXVkYBlYEMDuIIsQeVseEAixUmuLXBzdQskpZH0JpAq1zA+879qMnJubobg/ey7QxnAmCSx09F1r2txOkDh848Hbx1H6cCtZkRJoyDZ43XPiGVh8wQcaORC5MF0b7jIg9xWfaJqW0NVGmmJNHMdqGQ+yefyDeTZXOE2HkH7LvlK6CeNuJQctGPzG6jj73do3BaPh1c4jAhGBCMCEqVegI3mkloZxBUqbShLFGO+0se65vv35k5nC5jBJLDY+9Vqx1j2xtjqmbTDpfUf3T6ITWqWm7OkIGi/z4gXhPPLtJ4EY95Yt/UFuncvTh8c2dI/a/pOTvoexMNDpCKddqKRJF71YH423Yta4O0KzpYZInbMjSD0qFX6sUc5JkpomJ3nZAPxGeIuiY7UK6KvqYsmSEdvoq4ag0I9VJEHcs0gH82IfDx7vNMnGKo/MQetrfog6g0R9dJHHc00h/1YPh49/mUDGKofKQOprforCh1XooSDHTRAjcSoJHmbnE2xMboEvLiFTLk+Q9/oFPrq+KBdqWRI172YKPniTnBupS8UMkrtljST0JdfWuSo7Oj4Gm/wA6QFIR5ntPbuGKeWLv0xfp3LRGHMhzq37P9Izd9B2r1S6tKrelV8pqJUBYXH0cYGfYjHEd5uTYcceiL9zzcrx9cSOQpW7DT3nrPpou2rWuMFdJJGgKlc02t7r7wHCx4b7EcwCKdshIChWYZLSsa92d9bbjw99KY8XrORgQjAhI+vWnXdho+k7U8uUhB9RSLkE8CRmTwXmRhWeQk8mzUrcwykY1vxc+TW6dJ96cT1FMmrehUooFhTO2btxZjvJ/ADgABwxdHGGNsFm1lU+plMjuwcB78VnOt+kn0pWJS05vGjWB4FtzSH6qi4Hfna+0MJTPMrwxui6PD4G0NMZ5dSPDcOs7+zgVp+itHpTQpDGLKgsOfeTzJuTzOH2NDRYLl55nTSGR+pUvElUjAhGBCMCFQa56urXQFRYSpcxMeB7j9Vtx8jwxTNFyjbb0/h1aaWW/7TqPe8fbelHo71mMD+g1N1sxWMt7LX/VnkT6vw4jC9NLsnk3LXxehErfiYc8s7bxx+vfxT3rBoWOshMUoyOasN6twYc/xFxxw3JGHtsVhUlU+mkEjO7iOCUdW9Oy0Eooa42Aygm9kruAJ93gCfV3HhhaOQxnk5OwrXrKRlXH8VTf4m77/Xz1C0DDi59GBCMCEu6D1PgpKiSdC5ZxYBjfZubtmc2ubZtc888UsgaxxcFo1OJS1ELYnWsOG/h1W6Fe1MyIjM5CoASxbIAcb34YtJAFykGNc5wa0XJSymr2ja36aDZDf4lO5RgTnmFNg32hfFAjifm3wWma2upvy5dODhceO7qK9f2crI7dRpKUAcJo0lv942OPeSePlf35o+Opn/qQD/CS3wzC+ml0sN09I3NonH4NgtNxCjymHnVjx2j6IFNpY756ReaxOfxbBabiEcphw0Y89o+i+f2crJL9fpKWx4QxpFb7wucHJPPzP7slL42mZ+nAP8RLvDJSKLUujjbbaMzSe/MxkP8AFlfwGPWwMGdr9aqkxSpe3ZDtkcGi3kqqp1zmkkkjoKXr1hydy1hlcdkcRkbWNzbIWxWZ3EkRtvZNswuJjGvqpNku0FvM++tXOp2sYr4DJsbDK2yy3uL2BBBtmCCPn44thl5Rt0niFEaSXYvcEXBUrRWgaemZ2hiVWcksd5zN7C/qr9UWGJNja3MBUz1k04DZHXA99/TqrPE0sjAhKeuWtfo9qenHWVcmSqBfYvuJHvcQPM5b15ptnmt1Wth2Hct+dNlGN/H7cT2DNddS9V/Q1Mkp26mTOR73tc3Kg8c8yeJ8Bb2GHYFzqVDEcQ+JcGMyY3Qev0G4dqqOkjWzqlNLAfpWFpGXein2Rb22HmAe8jFdTNbmN1TmD4dyhE8g5o06Tx6h59qsOj3Vf0OLrJBaeQZj3F3hfHiedhwGJU8OwLnVL4tiHxMmww80eJ4/T7puwyshGBCMCEYEIwIRgQknpC1P9KUzwj6dR2l/xFHD7Y4HjuPCytRBt84arbwnE+QPJSfKd/A/Tj38bxtQddOstTVJtKOyjtlt2y2WvukG7Pf47409RfmO1VmK4XsXmhHN3jh0jo8urRr1h0FDWxGOUc1Yesp7wfy3HDEkbXixWVSVclNJtsPWNxSbo/TVRol1p60GSmOUUygmw7u8gD2fWGdtoWws2R0J2X6cVsy0sOINM1Nk/e3356HfYrQaWpSVA8bBkYXVlNwR44cBBFwueexzHFrhYjcuuPVFGBCyXpC0JJAvWy1bytNJlHslVAzbIbZGytlAy7sZ1RGWjaLr3XW4TVslPJsjDQ0a7+HAapz6OdHdRQxkizS3kb73q/wBcNUzNmMdKxcXn5WqdbRuXdr43UHpM0zPTpCkLdWJWIeX3bWsL+ze5N99lOIVMjmgBu/er8GpYpnPdIL7IyHH36qoqqmq0bV00a1bVSzkBkftHNlW4uSRe5KkHgb3xWS+J4G1e6cYynraeR5jDC3eOono4Z9e5Nuu+mXo6RpIwNskKpO5Sx3242HDvthieQsZcLIw2lbUVAY/TXuWf/oiuNGdIemybVi+xtvfZB33DWBtnsbNuGE9iTY5TaXQfE0oqPhOSHC9hr1Wv236U+ah6daspQz5yIxSQ7rkAEG3NSOV74cgk22XOqwcUpBTT7LflIuPfWkiuin0dWtTUEu0aix2Coul9qwucrgbRv3WuDlhRwdE/ZjOq3InQ1lMJ6pvyb766efnovWrddUaIqFpJ0Xq5mUkg3PasgZTxAIsQRfL4+xOdC7YcNV5WRQ4jCZ4zm0HwzsR5H2NYxoLk0YEJH1h1yaST0XRw62dsjILFU7yDuJHvHsjLecsKyTknYjzK3KTDGsZy9XzWjdvPvhqejVWWqGqS0YMkh62pf15Dc2vvCk5+LHNuW4ThhDMzqlsQxJ1TzGCzBoPr6DQeKi69a5LRqYoiDUEeIjB9pvrdy+Zy3xnn2MhqrcMww1J23/J59A9Sqno+1RbaFZVAlydqNW33OfWPf2jvAO7fvtaung/e5N4tiQt8PDpoSPIdHHu010bDq5xGBCMCEYEIwIRgQjAhGBCR9edSBU3npwFn9pdwk/IPz3Hj3hWen2+c3VbmGYqYLRS/Lx4fbo7uCrNUde2iPo9cSCp2RKwN1Puy8fv/HvxXDU25r0zX4QHjlqbfuHmPp3cFodXSxzxlJFWSNhuOYPcfzBGHCA4WK56OR8T9ppsQkWfVys0a5l0e5lhJu9O+Z8vey4izZD1sKmJ8RvHpwW62upq1oZVCztzh7y8upXOr+vVPUnYk+gm3GOTIX7gxyJ5Gx5YsjqGuyORSdXhM0PObzm8Rw6vXMdKacMLKWYdItPLVaQp6fZcR5KGsQCXN3INrGyKD5HCFSC+QN3Lp8IeyCkkluL626tMuklabGgUAAWAFgOQw+uZJJNys16R9ISTVcVEWEcJMZLEbyzEbR5LwGWd7nuQqXFzxHuyXS4RCyOndU2u4Xy6hp2/9Kn0xotdDVlO8Tdb7WyyjaHsnd3gnZPeONsVvZyDwRmnKeoOJUz2vGzuvu4+G9anrBolKuneFzYMMm90g3B8iBlxxoSMD2lpXK0tQ6nlEjd3srNxquwppgNJo1NFtF0S7LtDMAjbsCWsbZ3PPCPI8w8/ILpP4gDOw/DkPdaxOtu7hv4dCveiCnYU0rkWDy9nnsqAT8bjyOLqMEMJ6Ujj7wZmtG4eZXrW3U+okqhV0kirLlcMbWKjZBU2IN1sCpFvjbBNA4v22HNeUGJQsgNPUNu3o77HTfvXzRmptTLUpU6QmWRkIKom7sm63OyAADnYDPid4IyBxdtSFezYnDHCYaRtgdSenXee++XBMOsGtFNRD6WTt2uI1zY+Xsjm1hzxdJMxmpWdSYfPUn8sZcTp76rlKjfpDTGVjS0Z3+9IPkWBHguftYX/ADJuhq1h8Hh39cngPp4nqTloHQMFHHsQra/rMc2Y97H8tw4AYZjjawWasWqq5al+1IezcEqa56/LFeGkIaXc0gzVDusvB3+QPecsUTVNuazVa2HYOZLSTizeHHr4Dx81H1K1HbaFTWglydpI2zN9+1Jfe189k7uOeQjBT/uerMSxYW5Gn00JHkOjp7stdGw6ucRgQjAhGBCMCEYEIwIRgQjAhGBCXda9UYa4bR7EwFlkA+TD2l+Y4EYplgbJ1rRocSlpTbVvD6cD7KQ6PSddoWQRSrtwE5AklD/w3t2Tx2SPIXvhNr5IDY6Lekp6TE2bcZs7x7Rv6/HctG1f1lp61fon7drtG2Tjy4jmLjnh6OVr9FzlXQTUx54y47vfXmvmntV6asH00fbtYSLk48+I5G45Y8khY/UIpa+emP5bsuG731WKWBoDSdB/4OcTxDdFLvHIXNv3WXwxRyUsfyG44LU+Moav/wAhmy7+Ye/MHrXWHpE6ohK2llga9rgXU87NY2+ztY9FVbJ7bKDsF5QbVNIHDx8L+NkwUOt1FNbZqYwTuDnYPwexxc2eN2hWfLhtVH80Z7M/K6NP6uU2kFHWC5HqyIQGAPPMEciCMEkTJBmilrZ6Rx2O0HRVOh+jqlp5VkLSSlSCocrsgjcbKouRlvyxWylY03TdRjdRMwssBfhf1JTbPCrqyMLqwKsDxBFiPhhgi4sVktcWuDm6hJ8vRnQlg30qqPZDi3xILfBsLfCR3uthuPVYbbInjb6ZeCu20xQ0aLH10MaoLKgcXAH1Qdo4t242C1wEiKaqqHF+ySTvt66KirekmnvsU8ctQ/AKpUH4jb+CnFRq26NF0/Hgc1tqZwYOv2PFRimmK/fs0UJ7r7dv5r+aYj+fJ/SPfvcrb4bSafmO8Pp/qVvoHUWlpjtsDNLe+3Jnn3hdwN+JueeLY6djM9Sk6rF6icbIOy3gPr7HQrfTOm4KRNqaQL7o3s32VGZxY+RrBdxSdPSy1DtmNt/IdZWbaV1orNKOaekjZIzvA9Yjvkbci8gc912vbCL5nynZYMl0sGH01C3lZyCfDsG89PgNU2aoajRUdpJLST8Dbsp9gHj9Y591t2GIacMzOqycQxaSpuxmTfE9f0803YZWQjAhGBCMCEYEIwIRgQjAhGBCMCEYEIwIXGrpUlQpIiujb1YXB+OPCARYqccjo3BzDYjes9070bFT1lFIVINxGzEEH6j7wfH4jCb6S2bCuhpccBGxUi44geY07u5QaPXeuoWEVZEXHDb7L25MOzIB/s4gKiSM2eFfJhVLVN5SndbqzHdqPeSctEa70VRYCXq3Psy9g+APqk+BOGWVEbt6xqjCaqHPZuOIz+/eEwyRq62YBlPAgEHF2RWeCWm4yKoK3Uegl306qf8ALJT5KQPlip1PGdyfjxarj0ffrz81Tv0YU4N4pp4zyK//ABB+eKvg27iQnBj8xFnsae/628F4bo/nHqaSqFH3z+EowfDO3PPvtXoxmH90DT3f8Sgag1J9bSc5/wCZ+cxwfDP/AJz77V6cYg3U7fD/AIr0ejON/wBdVVEnmv8AqBwfCA6uK8/jr2/pxtHf6WVlRdH1BH+yLn67sR+6Ds/LE200Y3JWTGat/wC63UB56+KYaOhihXZijSNe5FCj5DF4aG6BZ8kskhu9xJ6TdVWl9bqOmuHmUsPYTtt5hfV+9bFb52N1Kap8NqZ82ty4nIePokrSPSHU1LdVRQlSdxttyW79kdlfE7Q8MKuqnONmBbcOCwQt5SpdfwHfqfBe9D9Hk879bXSsCcyobac8mfMKOQv4jAylc43kKjUY1FE3k6Zvbaw7B9bdq0TRmjYqZBHCioo4DjzJ3k8znh1rA0WC52aeSZ23IblS8SVSMCEYEIwIRgQjAhGBCMCEYEIwIRgQjAhGBCMCEYELjV0qSqUkRXU71YAj4HHhAIsVNkj43bTDY8Qk/S3RrSy3MLPC3cO2v7rZ+QYDCz6Rh0yWxBjs7MpAHDuPePUFL39i9J0edLNtKNwjkKX8UbsfM4p+HlZ8pWh/FKGp/WbY9Iv4jPwQNaNMU2UsLPbeXgJ/ijsuDlp26jw+iP4fhs2cbrdTvR1yu0XSu4NnpkJ42lK/IoceitO8eKifw605tkP+W/qFNTpVj40z+TqfyGJfGjgqD+Hn7njuK+t0qR8Kd/N1GD40cF4Pw8/+cdxUKfpYbctMg7tqa/yCfniJreA8Ve38OjfIf8v3XE646VqMoYNkHcUgZrfea6/EY85eZ3yjwU/4Zh8Ocj79bh5CxXz+y+l6z/xEpVTvEkmVvsR3X42wcjM/5j77EfH4dTfpNuegers1daJ6MKdLGeR5T7q/Rr8jtfxDFrKNo+Y3SU+PzO/TaG9Op+ngnPR+j4oF2IY1jXuUAX8e88zhlrQ0WAWNLNJK7akcSelSsSVSMCEYEIwIRgQjAhGBCMCEYEIwIRgQjAhGBCMCEYEIwIRgQjAhGBCMCEYEJe1p9XyxTKn6LVZLp71j/vuxnSarraT5Qo+iPWHj/THjNVZUfKtY1TxoxLk65NeL1lowIRgQjAhGBCMCEYEIwIRgQjAhGBCMCEYEL//Z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47D4DF-359D-4703-B749-BEE3D857E924}"/>
              </a:ext>
            </a:extLst>
          </p:cNvPr>
          <p:cNvSpPr/>
          <p:nvPr/>
        </p:nvSpPr>
        <p:spPr bwMode="auto">
          <a:xfrm>
            <a:off x="0" y="134009"/>
            <a:ext cx="12192000" cy="762637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Jewish-Israeli Culture impacting Innovation &amp; Entrepreneurship </a:t>
            </a:r>
            <a:endParaRPr kumimoji="0" lang="he-IL" sz="3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B951DA-EFF6-4327-B91B-0552C6B0AFF9}"/>
              </a:ext>
            </a:extLst>
          </p:cNvPr>
          <p:cNvSpPr/>
          <p:nvPr/>
        </p:nvSpPr>
        <p:spPr>
          <a:xfrm>
            <a:off x="1062163" y="1176341"/>
            <a:ext cx="10820400" cy="63941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Lifelong learning - Learning by arguing/Questions are more important than answers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F784E3-93A4-439F-B044-F9DAA4781D68}"/>
              </a:ext>
            </a:extLst>
          </p:cNvPr>
          <p:cNvSpPr/>
          <p:nvPr/>
        </p:nvSpPr>
        <p:spPr>
          <a:xfrm>
            <a:off x="540155" y="1214463"/>
            <a:ext cx="381000" cy="63941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9079D5-DC19-48E5-B931-6E28DA35B5C1}"/>
              </a:ext>
            </a:extLst>
          </p:cNvPr>
          <p:cNvSpPr/>
          <p:nvPr/>
        </p:nvSpPr>
        <p:spPr>
          <a:xfrm>
            <a:off x="1062163" y="4654772"/>
            <a:ext cx="7467600" cy="450628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Out of Necessity – Mandatory Military Service - Only the paranoid survive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70662-4441-485B-9435-B761B5458C5E}"/>
              </a:ext>
            </a:extLst>
          </p:cNvPr>
          <p:cNvSpPr/>
          <p:nvPr/>
        </p:nvSpPr>
        <p:spPr>
          <a:xfrm>
            <a:off x="540155" y="2093132"/>
            <a:ext cx="381000" cy="63941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3EC491-C73F-4277-8946-EC315FCBD15F}"/>
              </a:ext>
            </a:extLst>
          </p:cNvPr>
          <p:cNvSpPr/>
          <p:nvPr/>
        </p:nvSpPr>
        <p:spPr>
          <a:xfrm>
            <a:off x="1062163" y="5239786"/>
            <a:ext cx="7086600" cy="416926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Diversity - Law of Return - Multiple-rich perspectives, global capabilities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C62EDD-F56A-43F2-9E56-F436EE1B7FA6}"/>
              </a:ext>
            </a:extLst>
          </p:cNvPr>
          <p:cNvSpPr/>
          <p:nvPr/>
        </p:nvSpPr>
        <p:spPr>
          <a:xfrm flipH="1">
            <a:off x="523003" y="4001069"/>
            <a:ext cx="398152" cy="46482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3</a:t>
            </a:r>
            <a:endParaRPr lang="he-IL" sz="2000" b="1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EE04B7-4BD0-4491-9F05-7673725D32AB}"/>
              </a:ext>
            </a:extLst>
          </p:cNvPr>
          <p:cNvSpPr/>
          <p:nvPr/>
        </p:nvSpPr>
        <p:spPr>
          <a:xfrm>
            <a:off x="1058108" y="3974468"/>
            <a:ext cx="8131533" cy="518032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Tikkun Olam – Making the world a better place, Seeking continuous improvement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799215-F2BE-44DB-8EB0-2FA6E3637A70}"/>
              </a:ext>
            </a:extLst>
          </p:cNvPr>
          <p:cNvSpPr/>
          <p:nvPr/>
        </p:nvSpPr>
        <p:spPr>
          <a:xfrm>
            <a:off x="540155" y="4663915"/>
            <a:ext cx="390401" cy="45062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/>
                </a:solidFill>
              </a:rPr>
              <a:t>4</a:t>
            </a:r>
            <a:endParaRPr lang="he-IL" sz="1800" b="1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F66985-C024-43DC-881D-E50F10EECB63}"/>
              </a:ext>
            </a:extLst>
          </p:cNvPr>
          <p:cNvSpPr/>
          <p:nvPr/>
        </p:nvSpPr>
        <p:spPr>
          <a:xfrm>
            <a:off x="1062163" y="2138660"/>
            <a:ext cx="9448800" cy="63941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Providing a safe environment to take risks – Allowing Freedom to fail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FB335B-F0DB-41E4-AE7A-86AB78F2D1EA}"/>
              </a:ext>
            </a:extLst>
          </p:cNvPr>
          <p:cNvSpPr/>
          <p:nvPr/>
        </p:nvSpPr>
        <p:spPr>
          <a:xfrm>
            <a:off x="540155" y="5228992"/>
            <a:ext cx="390401" cy="45062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/>
                </a:solidFill>
              </a:rPr>
              <a:t>5</a:t>
            </a:r>
            <a:endParaRPr lang="he-IL" sz="1800" b="1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A113F04-0E8A-41DC-A309-49550D49C1FD}"/>
              </a:ext>
            </a:extLst>
          </p:cNvPr>
          <p:cNvSpPr/>
          <p:nvPr/>
        </p:nvSpPr>
        <p:spPr>
          <a:xfrm>
            <a:off x="540155" y="5813391"/>
            <a:ext cx="395821" cy="45062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/>
                </a:solidFill>
              </a:rPr>
              <a:t>6</a:t>
            </a:r>
            <a:endParaRPr lang="he-IL" sz="1800" b="1" dirty="0">
              <a:solidFill>
                <a:schemeClr val="bg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C4863A-13D4-45A0-B662-135F67F6AFB0}"/>
              </a:ext>
            </a:extLst>
          </p:cNvPr>
          <p:cNvSpPr/>
          <p:nvPr/>
        </p:nvSpPr>
        <p:spPr>
          <a:xfrm>
            <a:off x="1062163" y="5791098"/>
            <a:ext cx="6220580" cy="446180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Build Effective Networks - Six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Degrees of Separation</a:t>
            </a:r>
            <a:endParaRPr lang="he-I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19529F-0F26-47B3-A716-407E3C6FEE70}"/>
              </a:ext>
            </a:extLst>
          </p:cNvPr>
          <p:cNvGrpSpPr/>
          <p:nvPr/>
        </p:nvGrpSpPr>
        <p:grpSpPr>
          <a:xfrm>
            <a:off x="3735455" y="5610906"/>
            <a:ext cx="1447800" cy="719141"/>
            <a:chOff x="5214162" y="4827987"/>
            <a:chExt cx="1617704" cy="85406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B53F24-DE9D-484C-BED7-3FE485CD9C5F}"/>
                </a:ext>
              </a:extLst>
            </p:cNvPr>
            <p:cNvGrpSpPr/>
            <p:nvPr/>
          </p:nvGrpSpPr>
          <p:grpSpPr>
            <a:xfrm>
              <a:off x="5450894" y="4827987"/>
              <a:ext cx="1380972" cy="854063"/>
              <a:chOff x="7080632" y="205063"/>
              <a:chExt cx="1573724" cy="1105913"/>
            </a:xfrm>
            <a:solidFill>
              <a:srgbClr val="B5CFD3"/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36F5B80-919A-4997-ADB3-0E1479A66AA4}"/>
                  </a:ext>
                </a:extLst>
              </p:cNvPr>
              <p:cNvSpPr/>
              <p:nvPr/>
            </p:nvSpPr>
            <p:spPr>
              <a:xfrm>
                <a:off x="7385449" y="426371"/>
                <a:ext cx="624034" cy="531955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No</a:t>
                </a:r>
                <a:endParaRPr lang="he-IL" sz="11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B9403DA-B631-42A7-802E-E022DB618228}"/>
                  </a:ext>
                </a:extLst>
              </p:cNvPr>
              <p:cNvGrpSpPr/>
              <p:nvPr/>
            </p:nvGrpSpPr>
            <p:grpSpPr>
              <a:xfrm>
                <a:off x="7080632" y="205063"/>
                <a:ext cx="1573724" cy="1105913"/>
                <a:chOff x="5117525" y="579977"/>
                <a:chExt cx="1573724" cy="1105913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EC858F0-9C3A-4260-B6CD-0ADA6C9AD8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7525" y="797827"/>
                  <a:ext cx="739620" cy="864472"/>
                </a:xfrm>
                <a:prstGeom prst="line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0A87E5D-A2AD-4729-BE63-90ED214848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57149" y="579977"/>
                  <a:ext cx="834100" cy="1105913"/>
                </a:xfrm>
                <a:prstGeom prst="line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F3E5AE-FB67-4CD6-9052-F8FFF367EE43}"/>
                </a:ext>
              </a:extLst>
            </p:cNvPr>
            <p:cNvGrpSpPr/>
            <p:nvPr/>
          </p:nvGrpSpPr>
          <p:grpSpPr>
            <a:xfrm>
              <a:off x="5214162" y="5223277"/>
              <a:ext cx="488175" cy="433410"/>
              <a:chOff x="5014627" y="5200459"/>
              <a:chExt cx="556907" cy="457199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F5218AC-E755-42BC-8499-8E6B17EBE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4627" y="5200459"/>
                <a:ext cx="488417" cy="457199"/>
              </a:xfrm>
              <a:prstGeom prst="line">
                <a:avLst/>
              </a:prstGeom>
              <a:solidFill>
                <a:srgbClr val="B5CFD3"/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3FA5CBC-60F8-4CA8-8F3D-726E3DBB6E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9476" y="5223320"/>
                <a:ext cx="502058" cy="424758"/>
              </a:xfrm>
              <a:prstGeom prst="line">
                <a:avLst/>
              </a:prstGeom>
              <a:solidFill>
                <a:srgbClr val="B5CFD3"/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4D4BA3-3EAC-4A43-BB51-E668B4FB9F49}"/>
              </a:ext>
            </a:extLst>
          </p:cNvPr>
          <p:cNvSpPr/>
          <p:nvPr/>
        </p:nvSpPr>
        <p:spPr>
          <a:xfrm>
            <a:off x="540155" y="6371664"/>
            <a:ext cx="395821" cy="44618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/>
                </a:solidFill>
              </a:rPr>
              <a:t>7</a:t>
            </a:r>
            <a:endParaRPr lang="he-IL" sz="1800" b="1" dirty="0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50CB71-E4E6-403B-81B1-EEDF1433EEB1}"/>
              </a:ext>
            </a:extLst>
          </p:cNvPr>
          <p:cNvSpPr/>
          <p:nvPr/>
        </p:nvSpPr>
        <p:spPr>
          <a:xfrm>
            <a:off x="1062163" y="6371664"/>
            <a:ext cx="5423452" cy="446180"/>
          </a:xfrm>
          <a:prstGeom prst="roundRect">
            <a:avLst/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Constant  Vigilance – Only the paranoid survive   </a:t>
            </a:r>
            <a:endParaRPr lang="he-I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EA17D2E-02E1-480C-9D89-5DDD4192C640}"/>
              </a:ext>
            </a:extLst>
          </p:cNvPr>
          <p:cNvSpPr/>
          <p:nvPr/>
        </p:nvSpPr>
        <p:spPr>
          <a:xfrm rot="1345691">
            <a:off x="9717007" y="2963318"/>
            <a:ext cx="2477068" cy="1098185"/>
          </a:xfrm>
          <a:prstGeom prst="roundRect">
            <a:avLst>
              <a:gd name="adj" fmla="val 31175"/>
            </a:avLst>
          </a:prstGeom>
          <a:solidFill>
            <a:srgbClr val="A50B7D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7 Principles </a:t>
            </a:r>
          </a:p>
        </p:txBody>
      </p:sp>
    </p:spTree>
    <p:extLst>
      <p:ext uri="{BB962C8B-B14F-4D97-AF65-F5344CB8AC3E}">
        <p14:creationId xmlns:p14="http://schemas.microsoft.com/office/powerpoint/2010/main" val="363769343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3F9289-FABF-4898-AFFB-4147FF89DC2B}"/>
              </a:ext>
            </a:extLst>
          </p:cNvPr>
          <p:cNvSpPr/>
          <p:nvPr/>
        </p:nvSpPr>
        <p:spPr>
          <a:xfrm>
            <a:off x="228600" y="149391"/>
            <a:ext cx="11734800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/>
              <a:t>Cultivating a Culture of Innovation and Entrepreneurship - </a:t>
            </a:r>
            <a:r>
              <a:rPr lang="en-US" sz="2700" kern="0" dirty="0">
                <a:cs typeface="Times New Roman" pitchFamily="18" charset="0"/>
              </a:rPr>
              <a:t>Out of the box thinking</a:t>
            </a:r>
            <a:r>
              <a:rPr lang="en-US" sz="2700" dirty="0"/>
              <a:t> </a:t>
            </a:r>
            <a:endParaRPr lang="he-IL" sz="27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30BB67-8751-4808-A6AE-9B2BC593428C}"/>
              </a:ext>
            </a:extLst>
          </p:cNvPr>
          <p:cNvSpPr/>
          <p:nvPr/>
        </p:nvSpPr>
        <p:spPr>
          <a:xfrm>
            <a:off x="538370" y="5116867"/>
            <a:ext cx="8377030" cy="917409"/>
          </a:xfrm>
          <a:prstGeom prst="roundRect">
            <a:avLst/>
          </a:prstGeom>
          <a:solidFill>
            <a:srgbClr val="B5C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>
                <a:solidFill>
                  <a:schemeClr val="tx1"/>
                </a:solidFill>
              </a:rPr>
              <a:t>Jewish-Israeli Tradition of Lifelong learning commitment </a:t>
            </a:r>
          </a:p>
          <a:p>
            <a:r>
              <a:rPr lang="en-US" sz="2700" dirty="0">
                <a:solidFill>
                  <a:schemeClr val="tx1"/>
                </a:solidFill>
              </a:rPr>
              <a:t>– generation after  generation for thousands of years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3E15CD-3A98-44CA-8B10-B3C22A4F503A}"/>
              </a:ext>
            </a:extLst>
          </p:cNvPr>
          <p:cNvSpPr/>
          <p:nvPr/>
        </p:nvSpPr>
        <p:spPr>
          <a:xfrm>
            <a:off x="558248" y="2340791"/>
            <a:ext cx="5835926" cy="133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>
                <a:solidFill>
                  <a:schemeClr val="tx1"/>
                </a:solidFill>
              </a:rPr>
              <a:t>Ancient scripts guided to learn </a:t>
            </a:r>
          </a:p>
          <a:p>
            <a:r>
              <a:rPr lang="en-US" sz="2700" dirty="0">
                <a:solidFill>
                  <a:schemeClr val="tx1"/>
                </a:solidFill>
              </a:rPr>
              <a:t>days and nights, at home and on the roads, young and old, rich and poor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E85EF-AC73-499D-8E24-CA1CCD61F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1" t="9136" b="7756"/>
          <a:stretch/>
        </p:blipFill>
        <p:spPr>
          <a:xfrm>
            <a:off x="9372599" y="3048000"/>
            <a:ext cx="2463291" cy="37072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0652E1-32B8-46A6-8457-E4B649F7F2DA}"/>
              </a:ext>
            </a:extLst>
          </p:cNvPr>
          <p:cNvSpPr/>
          <p:nvPr/>
        </p:nvSpPr>
        <p:spPr>
          <a:xfrm>
            <a:off x="1143000" y="1176341"/>
            <a:ext cx="10692891" cy="63941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Lifelong learning – Education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29129E-5916-48B7-A4C5-6CD187C13A55}"/>
              </a:ext>
            </a:extLst>
          </p:cNvPr>
          <p:cNvSpPr/>
          <p:nvPr/>
        </p:nvSpPr>
        <p:spPr>
          <a:xfrm>
            <a:off x="590339" y="1214463"/>
            <a:ext cx="381000" cy="63941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  <a:endParaRPr lang="he-IL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B2AF58-8CF5-46F1-8DBA-A105F395F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86" t="9136" r="8348" b="15225"/>
          <a:stretch/>
        </p:blipFill>
        <p:spPr>
          <a:xfrm rot="16200000">
            <a:off x="8278351" y="-124953"/>
            <a:ext cx="1142999" cy="59649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937F96-26FF-4C65-8FB6-D93015F2D56E}"/>
              </a:ext>
            </a:extLst>
          </p:cNvPr>
          <p:cNvSpPr/>
          <p:nvPr/>
        </p:nvSpPr>
        <p:spPr>
          <a:xfrm>
            <a:off x="5410199" y="2268392"/>
            <a:ext cx="6220239" cy="116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r" rtl="1"/>
            <a:r>
              <a:rPr lang="he-IL" sz="2000" dirty="0">
                <a:solidFill>
                  <a:schemeClr val="tx1"/>
                </a:solidFill>
                <a:latin typeface="Guttman Stam" panose="02010401010101010101" pitchFamily="2" charset="-79"/>
                <a:cs typeface="Guttman Stam" panose="02010401010101010101" pitchFamily="2" charset="-79"/>
              </a:rPr>
              <a:t>וְהָגִיתָ בּוֹ יוֹמָם וָלַיְלָה [יְהוֹשֻׁעַ א ח]</a:t>
            </a:r>
          </a:p>
          <a:p>
            <a:pPr algn="r" rtl="1"/>
            <a:r>
              <a:rPr lang="he-IL" sz="2000" dirty="0">
                <a:solidFill>
                  <a:schemeClr val="tx1"/>
                </a:solidFill>
                <a:latin typeface="Guttman Stam" panose="02010401010101010101" pitchFamily="2" charset="-79"/>
                <a:cs typeface="Guttman Stam" panose="02010401010101010101" pitchFamily="2" charset="-79"/>
              </a:rPr>
              <a:t>וְלִמַּדְתֶּם אֹתָם אֶת בְּנֵיכֶם לְדַבֵּר בָּם בְּשִׁבְתְּךָ בְּבֵיתֶךָ וּבְלֶכְתְּךָ בַדֶּרֶךְ וּבְשָׁכְבְּךָ וּבְקוּמֶךָ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Guttman Stam" panose="02010401010101010101" pitchFamily="2" charset="-79"/>
              </a:rPr>
              <a:t>. </a:t>
            </a:r>
            <a:r>
              <a:rPr lang="he-IL" sz="2000" dirty="0">
                <a:solidFill>
                  <a:schemeClr val="tx1"/>
                </a:solidFill>
                <a:latin typeface="Guttman Stam" panose="02010401010101010101" pitchFamily="2" charset="-79"/>
                <a:cs typeface="Guttman Stam" panose="02010401010101010101" pitchFamily="2" charset="-79"/>
              </a:rPr>
              <a:t>דברים יא </a:t>
            </a:r>
            <a:r>
              <a:rPr lang="he-IL" sz="2000" dirty="0" err="1">
                <a:solidFill>
                  <a:schemeClr val="tx1"/>
                </a:solidFill>
                <a:latin typeface="Guttman Stam" panose="02010401010101010101" pitchFamily="2" charset="-79"/>
                <a:cs typeface="Guttman Stam" panose="02010401010101010101" pitchFamily="2" charset="-79"/>
              </a:rPr>
              <a:t>יט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Guttman Sta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02178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3F9289-FABF-4898-AFFB-4147FF89DC2B}"/>
              </a:ext>
            </a:extLst>
          </p:cNvPr>
          <p:cNvSpPr/>
          <p:nvPr/>
        </p:nvSpPr>
        <p:spPr>
          <a:xfrm>
            <a:off x="228600" y="149391"/>
            <a:ext cx="11734800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/>
              <a:t>Cultivating a Culture of Innovation and Entrepreneurship</a:t>
            </a:r>
            <a:endParaRPr lang="he-IL" sz="27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0652E1-32B8-46A6-8457-E4B649F7F2DA}"/>
              </a:ext>
            </a:extLst>
          </p:cNvPr>
          <p:cNvSpPr/>
          <p:nvPr/>
        </p:nvSpPr>
        <p:spPr>
          <a:xfrm>
            <a:off x="1143000" y="1176341"/>
            <a:ext cx="4953000" cy="63941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Lifelong learning - Education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29129E-5916-48B7-A4C5-6CD187C13A55}"/>
              </a:ext>
            </a:extLst>
          </p:cNvPr>
          <p:cNvSpPr/>
          <p:nvPr/>
        </p:nvSpPr>
        <p:spPr>
          <a:xfrm>
            <a:off x="590339" y="1214463"/>
            <a:ext cx="381000" cy="63941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31F76A-D14E-4EA4-B2E1-17AA0A673005}"/>
              </a:ext>
            </a:extLst>
          </p:cNvPr>
          <p:cNvSpPr/>
          <p:nvPr/>
        </p:nvSpPr>
        <p:spPr>
          <a:xfrm>
            <a:off x="810656" y="2975176"/>
            <a:ext cx="8674587" cy="2892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Study by arguments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The student is also the teacher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The question is more important than the answer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Challenging teachers rather than following them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endParaRPr lang="he-IL" sz="28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426266-CE69-4657-85CA-66FBD6710FA9}"/>
              </a:ext>
            </a:extLst>
          </p:cNvPr>
          <p:cNvSpPr/>
          <p:nvPr/>
        </p:nvSpPr>
        <p:spPr>
          <a:xfrm>
            <a:off x="2819400" y="2397050"/>
            <a:ext cx="5277061" cy="493994"/>
          </a:xfrm>
          <a:prstGeom prst="roundRect">
            <a:avLst/>
          </a:prstGeom>
          <a:solidFill>
            <a:srgbClr val="B5C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en-US" sz="2800" dirty="0">
                <a:solidFill>
                  <a:schemeClr val="tx1"/>
                </a:solidFill>
              </a:rPr>
              <a:t>Jewish-Israeli method of learning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31BA3E-9A0E-4E42-996C-039847A89CD3}"/>
              </a:ext>
            </a:extLst>
          </p:cNvPr>
          <p:cNvSpPr/>
          <p:nvPr/>
        </p:nvSpPr>
        <p:spPr>
          <a:xfrm>
            <a:off x="810656" y="2393737"/>
            <a:ext cx="1787228" cy="49399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en-US" sz="2800" dirty="0">
                <a:solidFill>
                  <a:schemeClr val="tx1"/>
                </a:solidFill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0380603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3F9289-FABF-4898-AFFB-4147FF89DC2B}"/>
              </a:ext>
            </a:extLst>
          </p:cNvPr>
          <p:cNvSpPr/>
          <p:nvPr/>
        </p:nvSpPr>
        <p:spPr>
          <a:xfrm>
            <a:off x="228600" y="149391"/>
            <a:ext cx="11734800" cy="917409"/>
          </a:xfrm>
          <a:prstGeom prst="round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700" dirty="0"/>
              <a:t>Cultivating a Culture of Innovation and Entrepreneurship</a:t>
            </a:r>
            <a:endParaRPr lang="he-IL" sz="27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A6CF81-A991-421B-A388-5A1F30A088A6}"/>
              </a:ext>
            </a:extLst>
          </p:cNvPr>
          <p:cNvSpPr/>
          <p:nvPr/>
        </p:nvSpPr>
        <p:spPr>
          <a:xfrm>
            <a:off x="1143001" y="1176341"/>
            <a:ext cx="2667000" cy="639419"/>
          </a:xfrm>
          <a:prstGeom prst="roundRect">
            <a:avLst>
              <a:gd name="adj" fmla="val 31175"/>
            </a:avLst>
          </a:prstGeom>
          <a:solidFill>
            <a:srgbClr val="B5CF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Lifelong Learning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D34E38-A7B4-4F56-A153-BFEEA4F16430}"/>
              </a:ext>
            </a:extLst>
          </p:cNvPr>
          <p:cNvSpPr/>
          <p:nvPr/>
        </p:nvSpPr>
        <p:spPr>
          <a:xfrm>
            <a:off x="590339" y="1214463"/>
            <a:ext cx="381000" cy="63941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CA7018-0B3B-4B45-B23D-2688D2E2CE04}"/>
              </a:ext>
            </a:extLst>
          </p:cNvPr>
          <p:cNvSpPr/>
          <p:nvPr/>
        </p:nvSpPr>
        <p:spPr>
          <a:xfrm>
            <a:off x="800717" y="2286000"/>
            <a:ext cx="8991600" cy="297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  <a:highlight>
                  <a:srgbClr val="D2E1E4"/>
                </a:highlight>
              </a:rPr>
              <a:t>Passover Ritual </a:t>
            </a:r>
            <a:r>
              <a:rPr lang="en-US" sz="2400" dirty="0">
                <a:solidFill>
                  <a:schemeClr val="tx1"/>
                </a:solidFill>
              </a:rPr>
              <a:t>- Asking questions by the youngest child</a:t>
            </a:r>
            <a:endParaRPr lang="he-IL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  <a:highlight>
                  <a:srgbClr val="D2E1E4"/>
                </a:highlight>
              </a:rPr>
              <a:t>Bat/Bar Mitzva assignment </a:t>
            </a:r>
            <a:r>
              <a:rPr lang="en-US" sz="2400" dirty="0">
                <a:solidFill>
                  <a:schemeClr val="tx1"/>
                </a:solidFill>
              </a:rPr>
              <a:t>(age 12 for girls and 13 for boys)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 Analyze complexed text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 Present opposite views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Argue their positions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Contribute new insight</a:t>
            </a:r>
          </a:p>
          <a:p>
            <a:pPr lvl="1"/>
            <a:endParaRPr lang="he-IL" sz="24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A39B87-C161-47EC-9C7B-7280BE9F5E92}"/>
              </a:ext>
            </a:extLst>
          </p:cNvPr>
          <p:cNvSpPr/>
          <p:nvPr/>
        </p:nvSpPr>
        <p:spPr>
          <a:xfrm>
            <a:off x="4114800" y="1286698"/>
            <a:ext cx="4572000" cy="49399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en-US" sz="2800" dirty="0">
                <a:solidFill>
                  <a:schemeClr val="tx1"/>
                </a:solidFill>
              </a:rPr>
              <a:t>Jewish Education METHOD</a:t>
            </a:r>
          </a:p>
        </p:txBody>
      </p:sp>
    </p:spTree>
    <p:extLst>
      <p:ext uri="{BB962C8B-B14F-4D97-AF65-F5344CB8AC3E}">
        <p14:creationId xmlns:p14="http://schemas.microsoft.com/office/powerpoint/2010/main" val="9370262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ustom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3EAE2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3EAE2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123033</TotalTime>
  <Words>4057</Words>
  <Application>Microsoft Office PowerPoint</Application>
  <PresentationFormat>Widescreen</PresentationFormat>
  <Paragraphs>861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Agency FB</vt:lpstr>
      <vt:lpstr>Arial</vt:lpstr>
      <vt:lpstr>Guttman Stam</vt:lpstr>
      <vt:lpstr>Times New Roman</vt:lpstr>
      <vt:lpstr>Wingdings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Dashti</dc:creator>
  <cp:lastModifiedBy>Yossi Dashti</cp:lastModifiedBy>
  <cp:revision>2241</cp:revision>
  <cp:lastPrinted>2017-03-13T16:45:12Z</cp:lastPrinted>
  <dcterms:created xsi:type="dcterms:W3CDTF">2006-04-09T22:12:15Z</dcterms:created>
  <dcterms:modified xsi:type="dcterms:W3CDTF">2018-06-14T18:51:45Z</dcterms:modified>
</cp:coreProperties>
</file>